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307" r:id="rId2"/>
    <p:sldId id="382" r:id="rId3"/>
    <p:sldId id="388" r:id="rId4"/>
    <p:sldId id="387" r:id="rId5"/>
    <p:sldId id="389" r:id="rId6"/>
    <p:sldId id="359" r:id="rId7"/>
    <p:sldId id="391" r:id="rId8"/>
    <p:sldId id="390" r:id="rId9"/>
    <p:sldId id="403" r:id="rId10"/>
    <p:sldId id="405" r:id="rId11"/>
    <p:sldId id="404" r:id="rId12"/>
    <p:sldId id="406" r:id="rId13"/>
    <p:sldId id="407" r:id="rId14"/>
    <p:sldId id="408" r:id="rId15"/>
    <p:sldId id="409" r:id="rId16"/>
    <p:sldId id="411" r:id="rId17"/>
    <p:sldId id="439" r:id="rId18"/>
    <p:sldId id="435" r:id="rId19"/>
    <p:sldId id="412" r:id="rId20"/>
    <p:sldId id="436" r:id="rId21"/>
    <p:sldId id="415" r:id="rId22"/>
    <p:sldId id="417" r:id="rId23"/>
    <p:sldId id="437" r:id="rId24"/>
    <p:sldId id="416" r:id="rId25"/>
    <p:sldId id="414" r:id="rId26"/>
    <p:sldId id="418" r:id="rId27"/>
    <p:sldId id="397" r:id="rId28"/>
    <p:sldId id="354" r:id="rId29"/>
    <p:sldId id="431" r:id="rId30"/>
    <p:sldId id="419" r:id="rId31"/>
    <p:sldId id="422" r:id="rId32"/>
    <p:sldId id="423" r:id="rId33"/>
    <p:sldId id="424" r:id="rId34"/>
    <p:sldId id="425" r:id="rId35"/>
    <p:sldId id="399" r:id="rId36"/>
    <p:sldId id="400" r:id="rId37"/>
    <p:sldId id="401" r:id="rId38"/>
    <p:sldId id="402" r:id="rId39"/>
    <p:sldId id="395" r:id="rId40"/>
    <p:sldId id="350" r:id="rId41"/>
    <p:sldId id="386" r:id="rId42"/>
    <p:sldId id="426" r:id="rId43"/>
    <p:sldId id="352" r:id="rId44"/>
    <p:sldId id="343" r:id="rId45"/>
    <p:sldId id="378" r:id="rId46"/>
    <p:sldId id="377" r:id="rId47"/>
    <p:sldId id="340" r:id="rId48"/>
    <p:sldId id="376" r:id="rId49"/>
    <p:sldId id="396" r:id="rId50"/>
    <p:sldId id="328" r:id="rId51"/>
    <p:sldId id="385" r:id="rId52"/>
    <p:sldId id="365" r:id="rId53"/>
    <p:sldId id="368" r:id="rId54"/>
    <p:sldId id="313" r:id="rId55"/>
    <p:sldId id="384" r:id="rId56"/>
    <p:sldId id="383"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3" d="100"/>
          <a:sy n="113" d="100"/>
        </p:scale>
        <p:origin x="17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2019/3/4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9</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10</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2019/3/4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48.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94.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grpSp>
      </p:grpSp>
      <p:sp>
        <p:nvSpPr>
          <p:cNvPr id="31" name="テキスト ボックス 30"/>
          <p:cNvSpPr txBox="1"/>
          <p:nvPr/>
        </p:nvSpPr>
        <p:spPr>
          <a:xfrm>
            <a:off x="880015" y="878951"/>
            <a:ext cx="2476684" cy="830997"/>
          </a:xfrm>
          <a:prstGeom prst="rect">
            <a:avLst/>
          </a:prstGeom>
          <a:noFill/>
        </p:spPr>
        <p:txBody>
          <a:bodyPr wrap="square" rtlCol="0">
            <a:spAutoFit/>
          </a:bodyPr>
          <a:lstStyle/>
          <a:p>
            <a:pPr algn="ctr"/>
            <a:r>
              <a:rPr kumimoji="1" lang="ja-JP" altLang="en-US" sz="2400" dirty="0" smtClean="0"/>
              <a:t>提案されている</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ja-JP" altLang="en-US" sz="2400" dirty="0"/>
          </a:p>
        </p:txBody>
      </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880015" y="878951"/>
            <a:ext cx="2476684" cy="830997"/>
          </a:xfrm>
          <a:prstGeom prst="rect">
            <a:avLst/>
          </a:prstGeom>
          <a:noFill/>
        </p:spPr>
        <p:txBody>
          <a:bodyPr wrap="square" rtlCol="0">
            <a:spAutoFit/>
          </a:bodyPr>
          <a:lstStyle/>
          <a:p>
            <a:pPr algn="ctr"/>
            <a:r>
              <a:rPr kumimoji="1" lang="ja-JP" altLang="en-US" sz="2400" dirty="0" smtClean="0"/>
              <a:t>提案されている</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ja-JP" altLang="en-US" sz="2400" dirty="0"/>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292620046"/>
              </p:ext>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3" name="正方形/長方形 2"/>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4942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6" name="表 5"/>
          <p:cNvGraphicFramePr>
            <a:graphicFrameLocks noGrp="1"/>
          </p:cNvGraphicFramePr>
          <p:nvPr>
            <p:extLst>
              <p:ext uri="{D42A27DB-BD31-4B8C-83A1-F6EECF244321}">
                <p14:modId xmlns:p14="http://schemas.microsoft.com/office/powerpoint/2010/main" val="2400277695"/>
              </p:ext>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7" name="正方形/長方形 6"/>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円/楕円 2"/>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どのサービス提供モデルがプライバシ保護に力を入れているか判断がつきにくい</a:t>
            </a:r>
            <a:endParaRPr lang="en-US" altLang="ja-JP" dirty="0" smtClean="0">
              <a:solidFill>
                <a:srgbClr val="0070C0"/>
              </a:solidFill>
            </a:endParaRPr>
          </a:p>
        </p:txBody>
      </p:sp>
    </p:spTree>
    <p:extLst>
      <p:ext uri="{BB962C8B-B14F-4D97-AF65-F5344CB8AC3E}">
        <p14:creationId xmlns:p14="http://schemas.microsoft.com/office/powerpoint/2010/main" val="4193590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2400277695"/>
              </p:ext>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11" name="正方形/長方形 10"/>
          <p:cNvSpPr/>
          <p:nvPr/>
        </p:nvSpPr>
        <p:spPr>
          <a:xfrm>
            <a:off x="7501471"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どのサービス提供モデルがプライバシ保護に力を入れているか判断がつきにくい</a:t>
            </a:r>
            <a:endParaRPr lang="en-US" altLang="ja-JP" dirty="0" smtClean="0">
              <a:solidFill>
                <a:srgbClr val="0070C0"/>
              </a:solidFill>
            </a:endParaRPr>
          </a:p>
        </p:txBody>
      </p:sp>
    </p:spTree>
    <p:extLst>
      <p:ext uri="{BB962C8B-B14F-4D97-AF65-F5344CB8AC3E}">
        <p14:creationId xmlns:p14="http://schemas.microsoft.com/office/powerpoint/2010/main" val="2322644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旧数理モデル</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新数理モデル</a:t>
            </a:r>
            <a:endParaRPr kumimoji="1" lang="ja-JP" altLang="en-US" dirty="0"/>
          </a:p>
        </p:txBody>
      </p:sp>
      <p:sp>
        <p:nvSpPr>
          <p:cNvPr id="3" name="コンテンツ プレースホルダー 2"/>
          <p:cNvSpPr>
            <a:spLocks noGrp="1"/>
          </p:cNvSpPr>
          <p:nvPr>
            <p:ph idx="1"/>
          </p:nvPr>
        </p:nvSpPr>
        <p:spPr>
          <a:xfrm>
            <a:off x="258998" y="1427152"/>
            <a:ext cx="7886700" cy="4351338"/>
          </a:xfrm>
        </p:spPr>
        <p:txBody>
          <a:bodyPr/>
          <a:lstStyle/>
          <a:p>
            <a:r>
              <a:rPr kumimoji="1" lang="ja-JP" altLang="en-US" dirty="0" smtClean="0"/>
              <a:t>カメラは時間変化する可能性がある</a:t>
            </a:r>
            <a:r>
              <a:rPr kumimoji="1" lang="en-US" altLang="ja-JP" dirty="0" smtClean="0"/>
              <a:t/>
            </a:r>
            <a:br>
              <a:rPr kumimoji="1" lang="en-US" altLang="ja-JP" dirty="0" smtClean="0"/>
            </a:br>
            <a:endParaRPr kumimoji="1" lang="en-US" altLang="ja-JP" dirty="0" smtClean="0"/>
          </a:p>
          <a:p>
            <a:r>
              <a:rPr kumimoji="1" lang="ja-JP" altLang="en-US" dirty="0" smtClean="0"/>
              <a:t>顔を撮影された時にのみ、</a:t>
            </a:r>
            <a:r>
              <a:rPr kumimoji="1" lang="en-US" altLang="ja-JP" dirty="0" smtClean="0"/>
              <a:t/>
            </a:r>
            <a:br>
              <a:rPr kumimoji="1" lang="en-US" altLang="ja-JP" dirty="0" smtClean="0"/>
            </a:br>
            <a:r>
              <a:rPr kumimoji="1" lang="ja-JP" altLang="en-US" dirty="0" smtClean="0"/>
              <a:t>プライバシデータがセンシングされたとする</a:t>
            </a:r>
            <a:endParaRPr kumimoji="1" lang="en-US" altLang="ja-JP" dirty="0" smtClean="0"/>
          </a:p>
          <a:p>
            <a:endParaRPr lang="en-US" altLang="ja-JP" dirty="0"/>
          </a:p>
          <a:p>
            <a:r>
              <a:rPr kumimoji="1" lang="ja-JP" altLang="en-US" dirty="0" smtClean="0"/>
              <a:t>無線アクセスポイントに接続した時にのみ、</a:t>
            </a:r>
            <a:r>
              <a:rPr lang="en-US" altLang="ja-JP" dirty="0" smtClean="0"/>
              <a:t/>
            </a:r>
            <a:br>
              <a:rPr lang="en-US" altLang="ja-JP" dirty="0" smtClean="0"/>
            </a:br>
            <a:r>
              <a:rPr lang="ja-JP" altLang="en-US" dirty="0" smtClean="0"/>
              <a:t>それに紐づいたカメラが動作する</a:t>
            </a:r>
            <a:endParaRPr kumimoji="1" lang="en-US" altLang="ja-JP" dirty="0" smtClean="0"/>
          </a:p>
        </p:txBody>
      </p:sp>
    </p:spTree>
    <p:extLst>
      <p:ext uri="{BB962C8B-B14F-4D97-AF65-F5344CB8AC3E}">
        <p14:creationId xmlns:p14="http://schemas.microsoft.com/office/powerpoint/2010/main" val="3539267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9" name="テキスト ボックス 8"/>
          <p:cNvSpPr txBox="1"/>
          <p:nvPr/>
        </p:nvSpPr>
        <p:spPr>
          <a:xfrm>
            <a:off x="1669177" y="2472028"/>
            <a:ext cx="1088554" cy="369332"/>
          </a:xfrm>
          <a:prstGeom prst="rect">
            <a:avLst/>
          </a:prstGeom>
          <a:noFill/>
        </p:spPr>
        <p:txBody>
          <a:bodyPr wrap="square" rtlCol="0">
            <a:spAutoFit/>
          </a:bodyPr>
          <a:lstStyle/>
          <a:p>
            <a:r>
              <a:rPr lang="en-US" altLang="ja-JP" dirty="0" smtClean="0"/>
              <a:t>Cn</a:t>
            </a:r>
            <a:r>
              <a:rPr kumimoji="1" lang="en-US" altLang="ja-JP" dirty="0" smtClean="0"/>
              <a:t>(t):=</a:t>
            </a:r>
            <a:endParaRPr kumimoji="1" lang="ja-JP" altLang="en-US" dirty="0"/>
          </a:p>
        </p:txBody>
      </p:sp>
      <mc:AlternateContent xmlns:mc="http://schemas.openxmlformats.org/markup-compatibility/2006">
        <mc:Choice xmlns:a14="http://schemas.microsoft.com/office/drawing/2010/main" Requires="a14">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xmlns="" val="849826274"/>
                        </a:ext>
                      </a:extLst>
                    </a:gridCol>
                    <a:gridCol w="648117">
                      <a:extLst>
                        <a:ext uri="{9D8B030D-6E8A-4147-A177-3AD203B41FA5}">
                          <a16:colId xmlns:a16="http://schemas.microsoft.com/office/drawing/2014/main" xmlns="" val="3122597115"/>
                        </a:ext>
                      </a:extLst>
                    </a:gridCol>
                    <a:gridCol w="648117">
                      <a:extLst>
                        <a:ext uri="{9D8B030D-6E8A-4147-A177-3AD203B41FA5}">
                          <a16:colId xmlns:a16="http://schemas.microsoft.com/office/drawing/2014/main" xmlns="" val="2119792792"/>
                        </a:ext>
                      </a:extLst>
                    </a:gridCol>
                    <a:gridCol w="648117">
                      <a:extLst>
                        <a:ext uri="{9D8B030D-6E8A-4147-A177-3AD203B41FA5}">
                          <a16:colId xmlns:a16="http://schemas.microsoft.com/office/drawing/2014/main" xmlns="" val="3054159046"/>
                        </a:ext>
                      </a:extLst>
                    </a:gridCol>
                  </a:tblGrid>
                  <a:tr h="648117">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11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𝑡</m:t>
                                </m:r>
                                <m:r>
                                  <a:rPr kumimoji="1" lang="en-US" altLang="ja-JP" sz="1200" b="0" i="1" smtClean="0">
                                    <a:latin typeface="Cambria Math" panose="02040503050406030204" pitchFamily="18" charset="0"/>
                                  </a:rPr>
                                  <m:t>)</m:t>
                                </m:r>
                              </m:oMath>
                            </m:oMathPara>
                          </a14:m>
                          <a:endParaRPr kumimoji="1" lang="ja-JP" altLang="en-US" sz="1200" dirty="0"/>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val="2282192497"/>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val="285879134"/>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val="1414773290"/>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14</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val="3029169098"/>
                      </a:ext>
                    </a:extLst>
                  </a:tr>
                </a:tbl>
              </a:graphicData>
            </a:graphic>
          </p:graphicFrame>
        </mc:Choice>
        <mc:Fallback>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xmlns="" xmlns:a14="http://schemas.microsoft.com/office/drawing/2010/main" val="849826274"/>
                        </a:ext>
                      </a:extLst>
                    </a:gridCol>
                    <a:gridCol w="648117">
                      <a:extLst>
                        <a:ext uri="{9D8B030D-6E8A-4147-A177-3AD203B41FA5}">
                          <a16:colId xmlns:a16="http://schemas.microsoft.com/office/drawing/2014/main" xmlns="" xmlns:a14="http://schemas.microsoft.com/office/drawing/2010/main" val="3122597115"/>
                        </a:ext>
                      </a:extLst>
                    </a:gridCol>
                    <a:gridCol w="648117">
                      <a:extLst>
                        <a:ext uri="{9D8B030D-6E8A-4147-A177-3AD203B41FA5}">
                          <a16:colId xmlns:a16="http://schemas.microsoft.com/office/drawing/2014/main" xmlns="" xmlns:a14="http://schemas.microsoft.com/office/drawing/2010/main" val="2119792792"/>
                        </a:ext>
                      </a:extLst>
                    </a:gridCol>
                    <a:gridCol w="648117">
                      <a:extLst>
                        <a:ext uri="{9D8B030D-6E8A-4147-A177-3AD203B41FA5}">
                          <a16:colId xmlns:a16="http://schemas.microsoft.com/office/drawing/2014/main" xmlns="" xmlns:a14="http://schemas.microsoft.com/office/drawing/2010/main" val="3054159046"/>
                        </a:ext>
                      </a:extLst>
                    </a:gridCol>
                  </a:tblGrid>
                  <a:tr h="648117">
                    <a:tc>
                      <a:txBody>
                        <a:bodyPr/>
                        <a:lstStyle/>
                        <a:p>
                          <a:endParaRPr lang="ja-JP"/>
                        </a:p>
                      </a:txBody>
                      <a:tcPr marL="82311" marR="82311" marT="41156" marB="41156" anchor="ctr">
                        <a:blipFill rotWithShape="0">
                          <a:blip r:embed="rId2"/>
                          <a:stretch>
                            <a:fillRect l="-935" t="-935" r="-300935" b="-300000"/>
                          </a:stretch>
                        </a:blipFill>
                      </a:tcPr>
                    </a:tc>
                    <a:tc>
                      <a:txBody>
                        <a:bodyPr/>
                        <a:lstStyle/>
                        <a:p>
                          <a:endParaRPr lang="ja-JP"/>
                        </a:p>
                      </a:txBody>
                      <a:tcPr marL="82311" marR="82311" marT="41156" marB="41156" anchor="ctr">
                        <a:blipFill rotWithShape="0">
                          <a:blip r:embed="rId2"/>
                          <a:stretch>
                            <a:fillRect l="-100935" t="-935" r="-200935" b="-300000"/>
                          </a:stretch>
                        </a:blipFill>
                      </a:tcPr>
                    </a:tc>
                    <a:tc>
                      <a:txBody>
                        <a:bodyPr/>
                        <a:lstStyle/>
                        <a:p>
                          <a:endParaRPr lang="ja-JP"/>
                        </a:p>
                      </a:txBody>
                      <a:tcPr marL="82311" marR="82311" marT="41156" marB="41156" anchor="ctr">
                        <a:blipFill rotWithShape="0">
                          <a:blip r:embed="rId2"/>
                          <a:stretch>
                            <a:fillRect l="-202830" t="-935" r="-102830" b="-300000"/>
                          </a:stretch>
                        </a:blipFill>
                      </a:tcPr>
                    </a:tc>
                    <a:tc>
                      <a:txBody>
                        <a:bodyPr/>
                        <a:lstStyle/>
                        <a:p>
                          <a:endParaRPr lang="ja-JP"/>
                        </a:p>
                      </a:txBody>
                      <a:tcPr marL="82311" marR="82311" marT="41156" marB="41156" anchor="ctr">
                        <a:blipFill rotWithShape="0">
                          <a:blip r:embed="rId2"/>
                          <a:stretch>
                            <a:fillRect l="-300000" t="-935" r="-1869" b="-300000"/>
                          </a:stretch>
                        </a:blipFill>
                      </a:tcPr>
                    </a:tc>
                    <a:extLst>
                      <a:ext uri="{0D108BD9-81ED-4DB2-BD59-A6C34878D82A}">
                        <a16:rowId xmlns:a16="http://schemas.microsoft.com/office/drawing/2014/main" xmlns="" xmlns:a14="http://schemas.microsoft.com/office/drawing/2010/main" val="2282192497"/>
                      </a:ext>
                    </a:extLst>
                  </a:tr>
                  <a:tr h="648117">
                    <a:tc>
                      <a:txBody>
                        <a:bodyPr/>
                        <a:lstStyle/>
                        <a:p>
                          <a:endParaRPr lang="ja-JP"/>
                        </a:p>
                      </a:txBody>
                      <a:tcPr marL="82311" marR="82311" marT="41156" marB="41156" anchor="ctr">
                        <a:blipFill rotWithShape="0">
                          <a:blip r:embed="rId2"/>
                          <a:stretch>
                            <a:fillRect l="-935" t="-101887" r="-300935" b="-202830"/>
                          </a:stretch>
                        </a:blipFill>
                      </a:tcPr>
                    </a:tc>
                    <a:tc>
                      <a:txBody>
                        <a:bodyPr/>
                        <a:lstStyle/>
                        <a:p>
                          <a:endParaRPr lang="ja-JP"/>
                        </a:p>
                      </a:txBody>
                      <a:tcPr marL="82311" marR="82311" marT="41156" marB="41156" anchor="ctr">
                        <a:blipFill rotWithShape="0">
                          <a:blip r:embed="rId2"/>
                          <a:stretch>
                            <a:fillRect l="-100935" t="-101887" r="-200935" b="-202830"/>
                          </a:stretch>
                        </a:blipFill>
                      </a:tcPr>
                    </a:tc>
                    <a:tc>
                      <a:txBody>
                        <a:bodyPr/>
                        <a:lstStyle/>
                        <a:p>
                          <a:endParaRPr lang="ja-JP"/>
                        </a:p>
                      </a:txBody>
                      <a:tcPr marL="82311" marR="82311" marT="41156" marB="41156" anchor="ctr">
                        <a:blipFill rotWithShape="0">
                          <a:blip r:embed="rId2"/>
                          <a:stretch>
                            <a:fillRect l="-202830" t="-101887" r="-102830" b="-202830"/>
                          </a:stretch>
                        </a:blipFill>
                      </a:tcPr>
                    </a:tc>
                    <a:tc>
                      <a:txBody>
                        <a:bodyPr/>
                        <a:lstStyle/>
                        <a:p>
                          <a:endParaRPr lang="ja-JP"/>
                        </a:p>
                      </a:txBody>
                      <a:tcPr marL="82311" marR="82311" marT="41156" marB="41156" anchor="ctr">
                        <a:blipFill rotWithShape="0">
                          <a:blip r:embed="rId2"/>
                          <a:stretch>
                            <a:fillRect l="-300000" t="-101887" r="-1869" b="-202830"/>
                          </a:stretch>
                        </a:blipFill>
                      </a:tcPr>
                    </a:tc>
                    <a:extLst>
                      <a:ext uri="{0D108BD9-81ED-4DB2-BD59-A6C34878D82A}">
                        <a16:rowId xmlns:a16="http://schemas.microsoft.com/office/drawing/2014/main" xmlns="" xmlns:a14="http://schemas.microsoft.com/office/drawing/2010/main" val="285879134"/>
                      </a:ext>
                    </a:extLst>
                  </a:tr>
                  <a:tr h="648117">
                    <a:tc>
                      <a:txBody>
                        <a:bodyPr/>
                        <a:lstStyle/>
                        <a:p>
                          <a:endParaRPr lang="ja-JP"/>
                        </a:p>
                      </a:txBody>
                      <a:tcPr marL="82311" marR="82311" marT="41156" marB="41156" anchor="ctr">
                        <a:blipFill rotWithShape="0">
                          <a:blip r:embed="rId2"/>
                          <a:stretch>
                            <a:fillRect l="-935" t="-200000" r="-300935" b="-1009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1414773290"/>
                      </a:ext>
                    </a:extLst>
                  </a:tr>
                  <a:tr h="648117">
                    <a:tc>
                      <a:txBody>
                        <a:bodyPr/>
                        <a:lstStyle/>
                        <a:p>
                          <a:endParaRPr lang="ja-JP"/>
                        </a:p>
                      </a:txBody>
                      <a:tcPr marL="82311" marR="82311" marT="41156" marB="41156" anchor="ctr">
                        <a:blipFill rotWithShape="0">
                          <a:blip r:embed="rId2"/>
                          <a:stretch>
                            <a:fillRect l="-935" t="-302830" r="-300935" b="-188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3029169098"/>
                      </a:ext>
                    </a:extLst>
                  </a:tr>
                </a:tbl>
              </a:graphicData>
            </a:graphic>
          </p:graphicFrame>
        </mc:Fallback>
      </mc:AlternateContent>
      <p:grpSp>
        <p:nvGrpSpPr>
          <p:cNvPr id="16" name="グループ化 15"/>
          <p:cNvGrpSpPr/>
          <p:nvPr/>
        </p:nvGrpSpPr>
        <p:grpSpPr>
          <a:xfrm>
            <a:off x="5319438" y="2946690"/>
            <a:ext cx="1713731" cy="835037"/>
            <a:chOff x="7244532" y="3429000"/>
            <a:chExt cx="1713731" cy="835037"/>
          </a:xfrm>
        </p:grpSpPr>
        <mc:AlternateContent xmlns:mc="http://schemas.openxmlformats.org/markup-compatibility/2006" xmlns:a14="http://schemas.microsoft.com/office/drawing/2010/main">
          <mc:Choice Requires="a14">
            <p:sp>
              <p:nvSpPr>
                <p:cNvPr id="17" name="テキスト ボックス 16"/>
                <p:cNvSpPr txBox="1"/>
                <p:nvPr/>
              </p:nvSpPr>
              <p:spPr>
                <a:xfrm>
                  <a:off x="7244532" y="3682573"/>
                  <a:ext cx="1591056" cy="299313"/>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𝑛𝑖𝑗</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en-US" altLang="ja-JP" b="0" dirty="0" smtClean="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7244532" y="3682573"/>
                  <a:ext cx="1591056" cy="299313"/>
                </a:xfrm>
                <a:prstGeom prst="rect">
                  <a:avLst/>
                </a:prstGeom>
                <a:blipFill>
                  <a:blip r:embed="rId3"/>
                  <a:stretch>
                    <a:fillRect l="-4981" b="-26531"/>
                  </a:stretch>
                </a:blipFill>
              </p:spPr>
              <p:txBody>
                <a:bodyPr/>
                <a:lstStyle/>
                <a:p>
                  <a:r>
                    <a:rPr lang="ja-JP" altLang="en-US">
                      <a:noFill/>
                    </a:rPr>
                    <a:t> </a:t>
                  </a:r>
                </a:p>
              </p:txBody>
            </p:sp>
          </mc:Fallback>
        </mc:AlternateContent>
        <p:sp>
          <p:nvSpPr>
            <p:cNvPr id="18" name="左中かっこ 17"/>
            <p:cNvSpPr/>
            <p:nvPr/>
          </p:nvSpPr>
          <p:spPr>
            <a:xfrm>
              <a:off x="8234972" y="3429000"/>
              <a:ext cx="443164" cy="83503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19" name="テキスト ボックス 18"/>
            <p:cNvSpPr txBox="1"/>
            <p:nvPr/>
          </p:nvSpPr>
          <p:spPr>
            <a:xfrm>
              <a:off x="8553648" y="3497907"/>
              <a:ext cx="352227" cy="369332"/>
            </a:xfrm>
            <a:prstGeom prst="rect">
              <a:avLst/>
            </a:prstGeom>
            <a:noFill/>
          </p:spPr>
          <p:txBody>
            <a:bodyPr wrap="square" rtlCol="0">
              <a:spAutoFit/>
            </a:bodyPr>
            <a:lstStyle/>
            <a:p>
              <a:r>
                <a:rPr kumimoji="1" lang="en-US" altLang="ja-JP" dirty="0" smtClean="0"/>
                <a:t>0</a:t>
              </a:r>
              <a:endParaRPr kumimoji="1" lang="ja-JP" altLang="en-US" dirty="0"/>
            </a:p>
          </p:txBody>
        </p:sp>
        <p:sp>
          <p:nvSpPr>
            <p:cNvPr id="20" name="テキスト ボックス 19"/>
            <p:cNvSpPr txBox="1"/>
            <p:nvPr/>
          </p:nvSpPr>
          <p:spPr>
            <a:xfrm>
              <a:off x="8553648" y="3866127"/>
              <a:ext cx="404615" cy="369332"/>
            </a:xfrm>
            <a:prstGeom prst="rect">
              <a:avLst/>
            </a:prstGeom>
            <a:noFill/>
          </p:spPr>
          <p:txBody>
            <a:bodyPr wrap="square" rtlCol="0">
              <a:spAutoFit/>
            </a:bodyPr>
            <a:lstStyle/>
            <a:p>
              <a:r>
                <a:rPr lang="en-US" altLang="ja-JP" dirty="0" smtClean="0"/>
                <a:t>1</a:t>
              </a:r>
            </a:p>
          </p:txBody>
        </p:sp>
      </p:grpSp>
      <mc:AlternateContent xmlns:mc="http://schemas.openxmlformats.org/markup-compatibility/2006">
        <mc:Choice xmlns:a14="http://schemas.microsoft.com/office/drawing/2010/main" Requires="a14">
          <p:sp>
            <p:nvSpPr>
              <p:cNvPr id="22" name="テキスト ボックス 21"/>
              <p:cNvSpPr txBox="1"/>
              <p:nvPr/>
            </p:nvSpPr>
            <p:spPr>
              <a:xfrm>
                <a:off x="1795110" y="5123616"/>
                <a:ext cx="5262613" cy="1351396"/>
              </a:xfrm>
              <a:prstGeom prst="rect">
                <a:avLst/>
              </a:prstGeom>
              <a:noFill/>
            </p:spPr>
            <p:txBody>
              <a:bodyPr wrap="square" rtlCol="0">
                <a:spAutoFit/>
              </a:bodyPr>
              <a:lstStyle/>
              <a:p>
                <a:r>
                  <a:rPr kumimoji="1" lang="ja-JP" altLang="en-US" sz="2000" dirty="0" smtClean="0"/>
                  <a:t>カメラの向き</a:t>
                </a:r>
                <a:r>
                  <a:rPr lang="ja-JP" altLang="en-US" sz="2000" dirty="0" smtClean="0"/>
                  <a:t>を</a:t>
                </a:r>
                <a:r>
                  <a:rPr lang="en-US" altLang="ja-JP" sz="2000" dirty="0" err="1" smtClean="0"/>
                  <a:t>up,down,right,left</a:t>
                </a:r>
                <a:r>
                  <a:rPr lang="ja-JP" altLang="en-US" sz="2000" dirty="0" smtClean="0"/>
                  <a:t>と表記する．</a:t>
                </a:r>
                <a:endParaRPr lang="en-US" altLang="ja-JP" sz="2000" dirty="0" smtClean="0"/>
              </a:p>
              <a:p>
                <a:r>
                  <a:rPr kumimoji="1" lang="ja-JP" altLang="en-US" sz="2000" dirty="0" smtClean="0"/>
                  <a:t>カメラ</a:t>
                </a:r>
                <a:r>
                  <a:rPr kumimoji="1" lang="ja-JP" altLang="en-US" sz="2000" dirty="0" smtClean="0"/>
                  <a:t>方向</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C</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𝑑𝑖𝑟</m:t>
                            </m:r>
                          </m:e>
                          <m:sub>
                            <m:r>
                              <a:rPr kumimoji="1" lang="en-US" altLang="ja-JP" sz="2000" b="0" i="1" smtClean="0">
                                <a:latin typeface="Cambria Math" panose="02040503050406030204" pitchFamily="18" charset="0"/>
                              </a:rPr>
                              <m:t>𝑛</m:t>
                            </m:r>
                          </m:sub>
                        </m:sSub>
                      </m:sub>
                    </m:sSub>
                    <m:d>
                      <m:dPr>
                        <m:ctrlPr>
                          <a:rPr kumimoji="1" lang="en-US"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oMath>
                </a14:m>
                <a:r>
                  <a:rPr kumimoji="1" lang="ja-JP" altLang="en-US" sz="2000" dirty="0" smtClean="0"/>
                  <a:t>を</a:t>
                </a:r>
                <a:r>
                  <a:rPr kumimoji="1" lang="ja-JP" altLang="en-US" sz="2000" dirty="0" smtClean="0"/>
                  <a:t>撮影方向に応じて</a:t>
                </a:r>
                <a:r>
                  <a:rPr kumimoji="1" lang="en-US" altLang="ja-JP" sz="2000" dirty="0" err="1" smtClean="0"/>
                  <a:t>up</a:t>
                </a:r>
                <a:r>
                  <a:rPr kumimoji="1" lang="en-US" altLang="ja-JP" sz="2000" dirty="0" err="1" smtClean="0">
                    <a:sym typeface="Wingdings" panose="05000000000000000000" pitchFamily="2" charset="2"/>
                  </a:rPr>
                  <a:t></a:t>
                </a:r>
                <a:r>
                  <a:rPr kumimoji="1" lang="en-US" altLang="ja-JP" sz="2000" dirty="0" err="1" smtClean="0"/>
                  <a:t>down,right</a:t>
                </a:r>
                <a:r>
                  <a:rPr kumimoji="1" lang="en-US" altLang="ja-JP" sz="2000" dirty="0" err="1" smtClean="0">
                    <a:sym typeface="Wingdings" panose="05000000000000000000" pitchFamily="2" charset="2"/>
                  </a:rPr>
                  <a:t></a:t>
                </a:r>
                <a:r>
                  <a:rPr kumimoji="1" lang="en-US" altLang="ja-JP" sz="2000" dirty="0" err="1" smtClean="0"/>
                  <a:t>left</a:t>
                </a:r>
                <a:r>
                  <a:rPr kumimoji="1" lang="ja-JP" altLang="en-US" sz="2000" dirty="0" smtClean="0"/>
                  <a:t>と設定する</a:t>
                </a:r>
                <a:endParaRPr kumimoji="1" lang="en-US" altLang="ja-JP" sz="2000" dirty="0" smtClean="0"/>
              </a:p>
              <a:p>
                <a:endParaRPr kumimoji="1" lang="ja-JP" altLang="en-US" sz="2000" dirty="0"/>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1795110" y="5123616"/>
                <a:ext cx="5262613" cy="1351396"/>
              </a:xfrm>
              <a:prstGeom prst="rect">
                <a:avLst/>
              </a:prstGeom>
              <a:blipFill rotWithShape="0">
                <a:blip r:embed="rId4"/>
                <a:stretch>
                  <a:fillRect l="-1157" t="-2703" r="-2894"/>
                </a:stretch>
              </a:blipFill>
            </p:spPr>
            <p:txBody>
              <a:bodyPr/>
              <a:lstStyle/>
              <a:p>
                <a:r>
                  <a:rPr lang="ja-JP" altLang="en-US">
                    <a:noFill/>
                  </a:rPr>
                  <a:t> </a:t>
                </a:r>
              </a:p>
            </p:txBody>
          </p:sp>
        </mc:Fallback>
      </mc:AlternateContent>
      <p:sp>
        <p:nvSpPr>
          <p:cNvPr id="23" name="テキスト ボックス 22"/>
          <p:cNvSpPr txBox="1"/>
          <p:nvPr/>
        </p:nvSpPr>
        <p:spPr>
          <a:xfrm>
            <a:off x="257288" y="843368"/>
            <a:ext cx="5808949" cy="461665"/>
          </a:xfrm>
          <a:prstGeom prst="rect">
            <a:avLst/>
          </a:prstGeom>
          <a:noFill/>
        </p:spPr>
        <p:txBody>
          <a:bodyPr wrap="square" rtlCol="0">
            <a:spAutoFit/>
          </a:bodyPr>
          <a:lstStyle/>
          <a:p>
            <a:r>
              <a:rPr lang="ja-JP" altLang="en-US" sz="2400" dirty="0"/>
              <a:t>時間</a:t>
            </a:r>
            <a:r>
              <a:rPr lang="ja-JP" altLang="en-US" sz="2400" dirty="0" smtClean="0"/>
              <a:t>変化する</a:t>
            </a:r>
            <a:r>
              <a:rPr kumimoji="1" lang="ja-JP" altLang="en-US" sz="2400" dirty="0" smtClean="0"/>
              <a:t>センシング範囲を</a:t>
            </a:r>
            <a:r>
              <a:rPr kumimoji="1" lang="ja-JP" altLang="en-US" sz="2400" dirty="0" smtClean="0"/>
              <a:t>モデル化</a:t>
            </a:r>
            <a:endParaRPr kumimoji="1" lang="ja-JP" altLang="en-US" sz="2400" dirty="0"/>
          </a:p>
        </p:txBody>
      </p:sp>
      <p:sp>
        <p:nvSpPr>
          <p:cNvPr id="24" name="テキスト ボックス 23"/>
          <p:cNvSpPr txBox="1"/>
          <p:nvPr/>
        </p:nvSpPr>
        <p:spPr>
          <a:xfrm>
            <a:off x="257288" y="4495301"/>
            <a:ext cx="5808949" cy="461665"/>
          </a:xfrm>
          <a:prstGeom prst="rect">
            <a:avLst/>
          </a:prstGeom>
          <a:noFill/>
        </p:spPr>
        <p:txBody>
          <a:bodyPr wrap="square" rtlCol="0">
            <a:spAutoFit/>
          </a:bodyPr>
          <a:lstStyle/>
          <a:p>
            <a:r>
              <a:rPr lang="ja-JP" altLang="en-US" sz="2400" dirty="0" smtClean="0"/>
              <a:t>カメラの向き</a:t>
            </a:r>
            <a:r>
              <a:rPr kumimoji="1" lang="ja-JP" altLang="en-US" sz="2400" dirty="0" smtClean="0"/>
              <a:t>を</a:t>
            </a:r>
            <a:r>
              <a:rPr kumimoji="1" lang="ja-JP" altLang="en-US" sz="2400" dirty="0" smtClean="0"/>
              <a:t>モデル化</a:t>
            </a:r>
            <a:endParaRPr kumimoji="1" lang="ja-JP" altLang="en-US" sz="2400" dirty="0"/>
          </a:p>
        </p:txBody>
      </p:sp>
    </p:spTree>
    <p:extLst>
      <p:ext uri="{BB962C8B-B14F-4D97-AF65-F5344CB8AC3E}">
        <p14:creationId xmlns:p14="http://schemas.microsoft.com/office/powerpoint/2010/main" val="833119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428624" y="1144058"/>
            <a:ext cx="6200775" cy="461665"/>
          </a:xfrm>
          <a:prstGeom prst="rect">
            <a:avLst/>
          </a:prstGeom>
          <a:noFill/>
        </p:spPr>
        <p:txBody>
          <a:bodyPr wrap="square" rtlCol="0">
            <a:spAutoFit/>
          </a:bodyPr>
          <a:lstStyle/>
          <a:p>
            <a:r>
              <a:rPr kumimoji="1" lang="ja-JP" altLang="en-US" sz="2400" dirty="0" smtClean="0"/>
              <a:t>「</a:t>
            </a:r>
            <a:r>
              <a:rPr kumimoji="1" lang="ja-JP" altLang="en-US" sz="2400" dirty="0" smtClean="0"/>
              <a:t>対象者の</a:t>
            </a:r>
            <a:r>
              <a:rPr kumimoji="1" lang="ja-JP" altLang="en-US" sz="2400" dirty="0" smtClean="0"/>
              <a:t>顔の向き」を</a:t>
            </a:r>
            <a:r>
              <a:rPr kumimoji="1" lang="ja-JP" altLang="en-US" sz="2400" dirty="0" smtClean="0"/>
              <a:t>モデル化</a:t>
            </a:r>
            <a:endParaRPr kumimoji="1" lang="ja-JP" altLang="en-US" sz="2400" dirty="0"/>
          </a:p>
        </p:txBody>
      </p:sp>
      <mc:AlternateContent xmlns:mc="http://schemas.openxmlformats.org/markup-compatibility/2006" xmlns:a14="http://schemas.microsoft.com/office/drawing/2010/main">
        <mc:Choice Requires="a14">
          <p:sp>
            <p:nvSpPr>
              <p:cNvPr id="11" name="正方形/長方形 10"/>
              <p:cNvSpPr/>
              <p:nvPr/>
            </p:nvSpPr>
            <p:spPr>
              <a:xfrm>
                <a:off x="1485900" y="2230948"/>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90624" y="3040390"/>
                <a:ext cx="597217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1257300" y="3849832"/>
                <a:ext cx="590550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485899" y="4659274"/>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あらまし</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シミュレーション実験</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11" name="正方形/長方形 10"/>
              <p:cNvSpPr/>
              <p:nvPr/>
            </p:nvSpPr>
            <p:spPr>
              <a:xfrm>
                <a:off x="0" y="887189"/>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p:sp>
            <p:nvSpPr>
              <p:cNvPr id="11" name="正方形/長方形 10"/>
              <p:cNvSpPr>
                <a:spLocks noRot="1" noChangeAspect="1" noMove="1" noResize="1" noEditPoints="1" noAdjustHandles="1" noChangeArrowheads="1" noChangeShapeType="1" noTextEdit="1"/>
              </p:cNvSpPr>
              <p:nvPr/>
            </p:nvSpPr>
            <p:spPr>
              <a:xfrm>
                <a:off x="0" y="887189"/>
                <a:ext cx="5600699" cy="710194"/>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4" name="表 3"/>
          <p:cNvGraphicFramePr>
            <a:graphicFrameLocks noGrp="1"/>
          </p:cNvGraphicFramePr>
          <p:nvPr>
            <p:extLst>
              <p:ext uri="{D42A27DB-BD31-4B8C-83A1-F6EECF244321}">
                <p14:modId xmlns:p14="http://schemas.microsoft.com/office/powerpoint/2010/main" val="1004189883"/>
              </p:ext>
            </p:extLst>
          </p:nvPr>
        </p:nvGraphicFramePr>
        <p:xfrm>
          <a:off x="368442" y="2123748"/>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3906954571"/>
              </p:ext>
            </p:extLst>
          </p:nvPr>
        </p:nvGraphicFramePr>
        <p:xfrm>
          <a:off x="1972191" y="2123748"/>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554706077"/>
              </p:ext>
            </p:extLst>
          </p:nvPr>
        </p:nvGraphicFramePr>
        <p:xfrm>
          <a:off x="3575940" y="2123748"/>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286506190"/>
              </p:ext>
            </p:extLst>
          </p:nvPr>
        </p:nvGraphicFramePr>
        <p:xfrm>
          <a:off x="5179689" y="2123748"/>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2710456521"/>
              </p:ext>
            </p:extLst>
          </p:nvPr>
        </p:nvGraphicFramePr>
        <p:xfrm>
          <a:off x="6783438" y="2123748"/>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7" name="表 16"/>
          <p:cNvGraphicFramePr>
            <a:graphicFrameLocks noGrp="1"/>
          </p:cNvGraphicFramePr>
          <p:nvPr>
            <p:extLst>
              <p:ext uri="{D42A27DB-BD31-4B8C-83A1-F6EECF244321}">
                <p14:modId xmlns:p14="http://schemas.microsoft.com/office/powerpoint/2010/main" val="4062304487"/>
              </p:ext>
            </p:extLst>
          </p:nvPr>
        </p:nvGraphicFramePr>
        <p:xfrm>
          <a:off x="1972191" y="431309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1233439820"/>
              </p:ext>
            </p:extLst>
          </p:nvPr>
        </p:nvGraphicFramePr>
        <p:xfrm>
          <a:off x="3575940" y="431309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1165948669"/>
              </p:ext>
            </p:extLst>
          </p:nvPr>
        </p:nvGraphicFramePr>
        <p:xfrm>
          <a:off x="5179689" y="431309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20" name="表 19"/>
          <p:cNvGraphicFramePr>
            <a:graphicFrameLocks noGrp="1"/>
          </p:cNvGraphicFramePr>
          <p:nvPr>
            <p:extLst>
              <p:ext uri="{D42A27DB-BD31-4B8C-83A1-F6EECF244321}">
                <p14:modId xmlns:p14="http://schemas.microsoft.com/office/powerpoint/2010/main" val="307983534"/>
              </p:ext>
            </p:extLst>
          </p:nvPr>
        </p:nvGraphicFramePr>
        <p:xfrm>
          <a:off x="6783438" y="431309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mc:AlternateContent xmlns:mc="http://schemas.openxmlformats.org/markup-compatibility/2006">
        <mc:Choice xmlns:a14="http://schemas.microsoft.com/office/drawing/2010/main" Requires="a14">
          <p:sp>
            <p:nvSpPr>
              <p:cNvPr id="5" name="テキスト ボックス 4"/>
              <p:cNvSpPr txBox="1"/>
              <p:nvPr/>
            </p:nvSpPr>
            <p:spPr>
              <a:xfrm>
                <a:off x="609600" y="1667933"/>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609600" y="1667933"/>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2324990" y="1667933"/>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2324990" y="1667933"/>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3922390" y="1667933"/>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3922390" y="1667933"/>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3" name="テキスト ボックス 22"/>
              <p:cNvSpPr txBox="1"/>
              <p:nvPr/>
            </p:nvSpPr>
            <p:spPr>
              <a:xfrm>
                <a:off x="5526139" y="1667933"/>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p:sp>
            <p:nvSpPr>
              <p:cNvPr id="23" name="テキスト ボックス 22"/>
              <p:cNvSpPr txBox="1">
                <a:spLocks noRot="1" noChangeAspect="1" noMove="1" noResize="1" noEditPoints="1" noAdjustHandles="1" noChangeArrowheads="1" noChangeShapeType="1" noTextEdit="1"/>
              </p:cNvSpPr>
              <p:nvPr/>
            </p:nvSpPr>
            <p:spPr>
              <a:xfrm>
                <a:off x="5526139" y="1667933"/>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4" name="テキスト ボックス 23"/>
              <p:cNvSpPr txBox="1"/>
              <p:nvPr/>
            </p:nvSpPr>
            <p:spPr>
              <a:xfrm>
                <a:off x="7129888" y="1667933"/>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p:sp>
            <p:nvSpPr>
              <p:cNvPr id="24" name="テキスト ボックス 23"/>
              <p:cNvSpPr txBox="1">
                <a:spLocks noRot="1" noChangeAspect="1" noMove="1" noResize="1" noEditPoints="1" noAdjustHandles="1" noChangeArrowheads="1" noChangeShapeType="1" noTextEdit="1"/>
              </p:cNvSpPr>
              <p:nvPr/>
            </p:nvSpPr>
            <p:spPr>
              <a:xfrm>
                <a:off x="7129888" y="1667933"/>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5" name="テキスト ボックス 24"/>
              <p:cNvSpPr txBox="1"/>
              <p:nvPr/>
            </p:nvSpPr>
            <p:spPr>
              <a:xfrm>
                <a:off x="2324990" y="3859098"/>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25" name="テキスト ボックス 24"/>
              <p:cNvSpPr txBox="1">
                <a:spLocks noRot="1" noChangeAspect="1" noMove="1" noResize="1" noEditPoints="1" noAdjustHandles="1" noChangeArrowheads="1" noChangeShapeType="1" noTextEdit="1"/>
              </p:cNvSpPr>
              <p:nvPr/>
            </p:nvSpPr>
            <p:spPr>
              <a:xfrm>
                <a:off x="2324990" y="3859098"/>
                <a:ext cx="745067" cy="404213"/>
              </a:xfrm>
              <a:prstGeom prst="rect">
                <a:avLst/>
              </a:prstGeom>
              <a:blipFill rotWithShape="0">
                <a:blip r:embed="rId8"/>
                <a:stretch>
                  <a:fillRect r="-7317" b="-15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6" name="テキスト ボックス 25"/>
              <p:cNvSpPr txBox="1"/>
              <p:nvPr/>
            </p:nvSpPr>
            <p:spPr>
              <a:xfrm>
                <a:off x="3922389" y="3859098"/>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p:sp>
            <p:nvSpPr>
              <p:cNvPr id="26" name="テキスト ボックス 25"/>
              <p:cNvSpPr txBox="1">
                <a:spLocks noRot="1" noChangeAspect="1" noMove="1" noResize="1" noEditPoints="1" noAdjustHandles="1" noChangeArrowheads="1" noChangeShapeType="1" noTextEdit="1"/>
              </p:cNvSpPr>
              <p:nvPr/>
            </p:nvSpPr>
            <p:spPr>
              <a:xfrm>
                <a:off x="3922389" y="3859098"/>
                <a:ext cx="745067" cy="404213"/>
              </a:xfrm>
              <a:prstGeom prst="rect">
                <a:avLst/>
              </a:prstGeom>
              <a:blipFill rotWithShape="0">
                <a:blip r:embed="rId9"/>
                <a:stretch>
                  <a:fillRect r="-7317" b="-15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7" name="テキスト ボックス 26"/>
              <p:cNvSpPr txBox="1"/>
              <p:nvPr/>
            </p:nvSpPr>
            <p:spPr>
              <a:xfrm>
                <a:off x="5519788" y="3859098"/>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p:sp>
            <p:nvSpPr>
              <p:cNvPr id="27" name="テキスト ボックス 26"/>
              <p:cNvSpPr txBox="1">
                <a:spLocks noRot="1" noChangeAspect="1" noMove="1" noResize="1" noEditPoints="1" noAdjustHandles="1" noChangeArrowheads="1" noChangeShapeType="1" noTextEdit="1"/>
              </p:cNvSpPr>
              <p:nvPr/>
            </p:nvSpPr>
            <p:spPr>
              <a:xfrm>
                <a:off x="5519788" y="3859098"/>
                <a:ext cx="745067" cy="404213"/>
              </a:xfrm>
              <a:prstGeom prst="rect">
                <a:avLst/>
              </a:prstGeom>
              <a:blipFill rotWithShape="0">
                <a:blip r:embed="rId10"/>
                <a:stretch>
                  <a:fillRect r="-7317" b="-151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8" name="テキスト ボックス 27"/>
              <p:cNvSpPr txBox="1"/>
              <p:nvPr/>
            </p:nvSpPr>
            <p:spPr>
              <a:xfrm>
                <a:off x="7117187" y="3859098"/>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p:sp>
            <p:nvSpPr>
              <p:cNvPr id="28" name="テキスト ボックス 27"/>
              <p:cNvSpPr txBox="1">
                <a:spLocks noRot="1" noChangeAspect="1" noMove="1" noResize="1" noEditPoints="1" noAdjustHandles="1" noChangeArrowheads="1" noChangeShapeType="1" noTextEdit="1"/>
              </p:cNvSpPr>
              <p:nvPr/>
            </p:nvSpPr>
            <p:spPr>
              <a:xfrm>
                <a:off x="7117187" y="3859098"/>
                <a:ext cx="745067" cy="404213"/>
              </a:xfrm>
              <a:prstGeom prst="rect">
                <a:avLst/>
              </a:prstGeom>
              <a:blipFill rotWithShape="0">
                <a:blip r:embed="rId11"/>
                <a:stretch>
                  <a:fillRect r="-8197" b="-1515"/>
                </a:stretch>
              </a:blipFill>
            </p:spPr>
            <p:txBody>
              <a:bodyPr/>
              <a:lstStyle/>
              <a:p>
                <a:r>
                  <a:rPr lang="ja-JP" altLang="en-US">
                    <a:noFill/>
                  </a:rPr>
                  <a:t> </a:t>
                </a:r>
              </a:p>
            </p:txBody>
          </p:sp>
        </mc:Fallback>
      </mc:AlternateContent>
      <p:sp>
        <p:nvSpPr>
          <p:cNvPr id="6" name="右矢印 5"/>
          <p:cNvSpPr/>
          <p:nvPr/>
        </p:nvSpPr>
        <p:spPr>
          <a:xfrm>
            <a:off x="2155656" y="2760505"/>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9" name="右矢印 28"/>
          <p:cNvSpPr/>
          <p:nvPr/>
        </p:nvSpPr>
        <p:spPr>
          <a:xfrm rot="16200000">
            <a:off x="4017107" y="264652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右矢印 29"/>
          <p:cNvSpPr/>
          <p:nvPr/>
        </p:nvSpPr>
        <p:spPr>
          <a:xfrm>
            <a:off x="5739921" y="2468937"/>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右矢印 30"/>
          <p:cNvSpPr/>
          <p:nvPr/>
        </p:nvSpPr>
        <p:spPr>
          <a:xfrm rot="16200000">
            <a:off x="7582526" y="235551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1095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テキスト ボックス 2"/>
              <p:cNvSpPr txBox="1"/>
              <p:nvPr/>
            </p:nvSpPr>
            <p:spPr>
              <a:xfrm>
                <a:off x="2066924" y="2359631"/>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r>
                                        <a:rPr lang="en-US" altLang="ja-JP" sz="2000" b="0" i="1" smtClean="0">
                                          <a:latin typeface="Cambria Math" panose="02040503050406030204" pitchFamily="18" charset="0"/>
                                        </a:rPr>
                                        <m:t>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p:sp>
            <p:nvSpPr>
              <p:cNvPr id="3" name="テキスト ボックス 2"/>
              <p:cNvSpPr txBox="1">
                <a:spLocks noRot="1" noChangeAspect="1" noMove="1" noResize="1" noEditPoints="1" noAdjustHandles="1" noChangeArrowheads="1" noChangeShapeType="1" noTextEdit="1"/>
              </p:cNvSpPr>
              <p:nvPr/>
            </p:nvSpPr>
            <p:spPr>
              <a:xfrm>
                <a:off x="2066924" y="2359631"/>
                <a:ext cx="4838700" cy="877035"/>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439061" y="1781471"/>
            <a:ext cx="8094427" cy="461665"/>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無線アクセスポイントが</a:t>
            </a:r>
            <a:r>
              <a:rPr lang="ja-JP" altLang="ja-JP" sz="2400" dirty="0" smtClean="0"/>
              <a:t>時刻</a:t>
            </a:r>
            <a:r>
              <a:rPr lang="en-US" altLang="ja-JP" sz="2400" i="1" dirty="0" smtClean="0"/>
              <a:t>t</a:t>
            </a:r>
            <a:r>
              <a:rPr lang="ja-JP" altLang="en-US" sz="2400" dirty="0" smtClean="0"/>
              <a:t>に</a:t>
            </a:r>
            <a:r>
              <a:rPr lang="ja-JP" altLang="ja-JP" sz="2400" dirty="0" smtClean="0"/>
              <a:t>センシング</a:t>
            </a:r>
            <a:r>
              <a:rPr lang="ja-JP" altLang="en-US" sz="2400" dirty="0" smtClean="0"/>
              <a:t>する</a:t>
            </a:r>
            <a:r>
              <a:rPr lang="ja-JP" altLang="ja-JP" sz="2400" dirty="0" smtClean="0"/>
              <a:t>量</a:t>
            </a:r>
            <a:endParaRPr kumimoji="1" lang="ja-JP" altLang="en-US" sz="2400" dirty="0"/>
          </a:p>
        </p:txBody>
      </p:sp>
      <p:sp>
        <p:nvSpPr>
          <p:cNvPr id="5" name="テキスト ボックス 4"/>
          <p:cNvSpPr txBox="1"/>
          <p:nvPr/>
        </p:nvSpPr>
        <p:spPr>
          <a:xfrm>
            <a:off x="5579533" y="3445933"/>
            <a:ext cx="2734734" cy="369332"/>
          </a:xfrm>
          <a:prstGeom prst="rect">
            <a:avLst/>
          </a:prstGeom>
          <a:noFill/>
        </p:spPr>
        <p:txBody>
          <a:bodyPr wrap="square" rtlCol="0">
            <a:spAutoFit/>
          </a:bodyPr>
          <a:lstStyle/>
          <a:p>
            <a:r>
              <a:rPr lang="ja-JP" altLang="en-US" dirty="0" smtClean="0"/>
              <a:t>これ間違ってました</a:t>
            </a:r>
            <a:r>
              <a:rPr lang="en-US" altLang="ja-JP" dirty="0" smtClean="0"/>
              <a:t>…</a:t>
            </a:r>
            <a:endParaRPr kumimoji="1" lang="ja-JP" altLang="en-US" dirty="0"/>
          </a:p>
        </p:txBody>
      </p:sp>
    </p:spTree>
    <p:extLst>
      <p:ext uri="{BB962C8B-B14F-4D97-AF65-F5344CB8AC3E}">
        <p14:creationId xmlns:p14="http://schemas.microsoft.com/office/powerpoint/2010/main" val="1498073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テキスト ボックス 2"/>
              <p:cNvSpPr txBox="1"/>
              <p:nvPr/>
            </p:nvSpPr>
            <p:spPr>
              <a:xfrm>
                <a:off x="-83609" y="726017"/>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r>
                                        <a:rPr lang="en-US" altLang="ja-JP" sz="2000" b="0" i="1" smtClean="0">
                                          <a:latin typeface="Cambria Math" panose="02040503050406030204" pitchFamily="18" charset="0"/>
                                        </a:rPr>
                                        <m:t>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p:sp>
            <p:nvSpPr>
              <p:cNvPr id="3" name="テキスト ボックス 2"/>
              <p:cNvSpPr txBox="1">
                <a:spLocks noRot="1" noChangeAspect="1" noMove="1" noResize="1" noEditPoints="1" noAdjustHandles="1" noChangeArrowheads="1" noChangeShapeType="1" noTextEdit="1"/>
              </p:cNvSpPr>
              <p:nvPr/>
            </p:nvSpPr>
            <p:spPr>
              <a:xfrm>
                <a:off x="-83609" y="726017"/>
                <a:ext cx="4838700" cy="877035"/>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5" name="表 4"/>
          <p:cNvGraphicFramePr>
            <a:graphicFrameLocks noGrp="1"/>
          </p:cNvGraphicFramePr>
          <p:nvPr>
            <p:extLst>
              <p:ext uri="{D42A27DB-BD31-4B8C-83A1-F6EECF244321}">
                <p14:modId xmlns:p14="http://schemas.microsoft.com/office/powerpoint/2010/main" val="1134603303"/>
              </p:ext>
            </p:extLst>
          </p:nvPr>
        </p:nvGraphicFramePr>
        <p:xfrm>
          <a:off x="368442" y="1878205"/>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160528149"/>
              </p:ext>
            </p:extLst>
          </p:nvPr>
        </p:nvGraphicFramePr>
        <p:xfrm>
          <a:off x="1972191" y="1878205"/>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3868353363"/>
              </p:ext>
            </p:extLst>
          </p:nvPr>
        </p:nvGraphicFramePr>
        <p:xfrm>
          <a:off x="3575940" y="1878205"/>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1892508"/>
              </p:ext>
            </p:extLst>
          </p:nvPr>
        </p:nvGraphicFramePr>
        <p:xfrm>
          <a:off x="5179689" y="1878205"/>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414188510"/>
              </p:ext>
            </p:extLst>
          </p:nvPr>
        </p:nvGraphicFramePr>
        <p:xfrm>
          <a:off x="6783438" y="1878205"/>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936126037"/>
              </p:ext>
            </p:extLst>
          </p:nvPr>
        </p:nvGraphicFramePr>
        <p:xfrm>
          <a:off x="1972191" y="3525521"/>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688771118"/>
              </p:ext>
            </p:extLst>
          </p:nvPr>
        </p:nvGraphicFramePr>
        <p:xfrm>
          <a:off x="3575940" y="3525521"/>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758081919"/>
              </p:ext>
            </p:extLst>
          </p:nvPr>
        </p:nvGraphicFramePr>
        <p:xfrm>
          <a:off x="5179689" y="3525521"/>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939496819"/>
              </p:ext>
            </p:extLst>
          </p:nvPr>
        </p:nvGraphicFramePr>
        <p:xfrm>
          <a:off x="6783438" y="3525521"/>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solidFill>
                            <a:schemeClr val="tx1"/>
                          </a:solidFill>
                        </a:rPr>
                        <a:t>1</a:t>
                      </a:r>
                      <a:endParaRPr kumimoji="1" lang="ja-JP" altLang="en-US" sz="1400" dirty="0">
                        <a:solidFill>
                          <a:schemeClr val="tx1"/>
                        </a:solidFill>
                      </a:endParaRPr>
                    </a:p>
                  </a:txBody>
                  <a:tcPr marL="70226" marR="70226" marT="35113" marB="35113" anchor="ctr">
                    <a:solidFill>
                      <a:schemeClr val="accent6"/>
                    </a:solidFill>
                  </a:tcPr>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mc:AlternateContent xmlns:mc="http://schemas.openxmlformats.org/markup-compatibility/2006">
        <mc:Choice xmlns:a14="http://schemas.microsoft.com/office/drawing/2010/main" Requires="a14">
          <p:sp>
            <p:nvSpPr>
              <p:cNvPr id="14" name="テキスト ボックス 13"/>
              <p:cNvSpPr txBox="1"/>
              <p:nvPr/>
            </p:nvSpPr>
            <p:spPr>
              <a:xfrm>
                <a:off x="609600" y="1532461"/>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p:sp>
            <p:nvSpPr>
              <p:cNvPr id="14" name="テキスト ボックス 13"/>
              <p:cNvSpPr txBox="1">
                <a:spLocks noRot="1" noChangeAspect="1" noMove="1" noResize="1" noEditPoints="1" noAdjustHandles="1" noChangeArrowheads="1" noChangeShapeType="1" noTextEdit="1"/>
              </p:cNvSpPr>
              <p:nvPr/>
            </p:nvSpPr>
            <p:spPr>
              <a:xfrm>
                <a:off x="609600" y="1532461"/>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5" name="テキスト ボックス 14"/>
              <p:cNvSpPr txBox="1"/>
              <p:nvPr/>
            </p:nvSpPr>
            <p:spPr>
              <a:xfrm>
                <a:off x="2324990" y="1532461"/>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15" name="テキスト ボックス 14"/>
              <p:cNvSpPr txBox="1">
                <a:spLocks noRot="1" noChangeAspect="1" noMove="1" noResize="1" noEditPoints="1" noAdjustHandles="1" noChangeArrowheads="1" noChangeShapeType="1" noTextEdit="1"/>
              </p:cNvSpPr>
              <p:nvPr/>
            </p:nvSpPr>
            <p:spPr>
              <a:xfrm>
                <a:off x="2324990" y="1532461"/>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6" name="テキスト ボックス 15"/>
              <p:cNvSpPr txBox="1"/>
              <p:nvPr/>
            </p:nvSpPr>
            <p:spPr>
              <a:xfrm>
                <a:off x="3922390" y="1532461"/>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p:sp>
            <p:nvSpPr>
              <p:cNvPr id="16" name="テキスト ボックス 15"/>
              <p:cNvSpPr txBox="1">
                <a:spLocks noRot="1" noChangeAspect="1" noMove="1" noResize="1" noEditPoints="1" noAdjustHandles="1" noChangeArrowheads="1" noChangeShapeType="1" noTextEdit="1"/>
              </p:cNvSpPr>
              <p:nvPr/>
            </p:nvSpPr>
            <p:spPr>
              <a:xfrm>
                <a:off x="3922390" y="1532461"/>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p:cNvSpPr txBox="1"/>
              <p:nvPr/>
            </p:nvSpPr>
            <p:spPr>
              <a:xfrm>
                <a:off x="5526139" y="1532461"/>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p:sp>
            <p:nvSpPr>
              <p:cNvPr id="17" name="テキスト ボックス 16"/>
              <p:cNvSpPr txBox="1">
                <a:spLocks noRot="1" noChangeAspect="1" noMove="1" noResize="1" noEditPoints="1" noAdjustHandles="1" noChangeArrowheads="1" noChangeShapeType="1" noTextEdit="1"/>
              </p:cNvSpPr>
              <p:nvPr/>
            </p:nvSpPr>
            <p:spPr>
              <a:xfrm>
                <a:off x="5526139" y="1532461"/>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8" name="テキスト ボックス 17"/>
              <p:cNvSpPr txBox="1"/>
              <p:nvPr/>
            </p:nvSpPr>
            <p:spPr>
              <a:xfrm>
                <a:off x="7129888" y="1532461"/>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p:sp>
            <p:nvSpPr>
              <p:cNvPr id="18" name="テキスト ボックス 17"/>
              <p:cNvSpPr txBox="1">
                <a:spLocks noRot="1" noChangeAspect="1" noMove="1" noResize="1" noEditPoints="1" noAdjustHandles="1" noChangeArrowheads="1" noChangeShapeType="1" noTextEdit="1"/>
              </p:cNvSpPr>
              <p:nvPr/>
            </p:nvSpPr>
            <p:spPr>
              <a:xfrm>
                <a:off x="7129888" y="1532461"/>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9" name="テキスト ボックス 18"/>
              <p:cNvSpPr txBox="1"/>
              <p:nvPr/>
            </p:nvSpPr>
            <p:spPr>
              <a:xfrm>
                <a:off x="2324990" y="3147725"/>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19" name="テキスト ボックス 18"/>
              <p:cNvSpPr txBox="1">
                <a:spLocks noRot="1" noChangeAspect="1" noMove="1" noResize="1" noEditPoints="1" noAdjustHandles="1" noChangeArrowheads="1" noChangeShapeType="1" noTextEdit="1"/>
              </p:cNvSpPr>
              <p:nvPr/>
            </p:nvSpPr>
            <p:spPr>
              <a:xfrm>
                <a:off x="2324990" y="3147725"/>
                <a:ext cx="745067" cy="404213"/>
              </a:xfrm>
              <a:prstGeom prst="rect">
                <a:avLst/>
              </a:prstGeom>
              <a:blipFill rotWithShape="0">
                <a:blip r:embed="rId8"/>
                <a:stretch>
                  <a:fillRect r="-731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0" name="テキスト ボックス 19"/>
              <p:cNvSpPr txBox="1"/>
              <p:nvPr/>
            </p:nvSpPr>
            <p:spPr>
              <a:xfrm>
                <a:off x="3922389" y="3147725"/>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p:sp>
            <p:nvSpPr>
              <p:cNvPr id="20" name="テキスト ボックス 19"/>
              <p:cNvSpPr txBox="1">
                <a:spLocks noRot="1" noChangeAspect="1" noMove="1" noResize="1" noEditPoints="1" noAdjustHandles="1" noChangeArrowheads="1" noChangeShapeType="1" noTextEdit="1"/>
              </p:cNvSpPr>
              <p:nvPr/>
            </p:nvSpPr>
            <p:spPr>
              <a:xfrm>
                <a:off x="3922389" y="3147725"/>
                <a:ext cx="745067" cy="404213"/>
              </a:xfrm>
              <a:prstGeom prst="rect">
                <a:avLst/>
              </a:prstGeom>
              <a:blipFill rotWithShape="0">
                <a:blip r:embed="rId9"/>
                <a:stretch>
                  <a:fillRect r="-731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1" name="テキスト ボックス 20"/>
              <p:cNvSpPr txBox="1"/>
              <p:nvPr/>
            </p:nvSpPr>
            <p:spPr>
              <a:xfrm>
                <a:off x="5519788" y="3147725"/>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p:sp>
            <p:nvSpPr>
              <p:cNvPr id="21" name="テキスト ボックス 20"/>
              <p:cNvSpPr txBox="1">
                <a:spLocks noRot="1" noChangeAspect="1" noMove="1" noResize="1" noEditPoints="1" noAdjustHandles="1" noChangeArrowheads="1" noChangeShapeType="1" noTextEdit="1"/>
              </p:cNvSpPr>
              <p:nvPr/>
            </p:nvSpPr>
            <p:spPr>
              <a:xfrm>
                <a:off x="5519788" y="3147725"/>
                <a:ext cx="745067" cy="404213"/>
              </a:xfrm>
              <a:prstGeom prst="rect">
                <a:avLst/>
              </a:prstGeom>
              <a:blipFill rotWithShape="0">
                <a:blip r:embed="rId10"/>
                <a:stretch>
                  <a:fillRect r="-731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2" name="テキスト ボックス 21"/>
              <p:cNvSpPr txBox="1"/>
              <p:nvPr/>
            </p:nvSpPr>
            <p:spPr>
              <a:xfrm>
                <a:off x="7117187" y="3147725"/>
                <a:ext cx="745067" cy="40421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p:sp>
            <p:nvSpPr>
              <p:cNvPr id="22" name="テキスト ボックス 21"/>
              <p:cNvSpPr txBox="1">
                <a:spLocks noRot="1" noChangeAspect="1" noMove="1" noResize="1" noEditPoints="1" noAdjustHandles="1" noChangeArrowheads="1" noChangeShapeType="1" noTextEdit="1"/>
              </p:cNvSpPr>
              <p:nvPr/>
            </p:nvSpPr>
            <p:spPr>
              <a:xfrm>
                <a:off x="7117187" y="3147725"/>
                <a:ext cx="745067" cy="404213"/>
              </a:xfrm>
              <a:prstGeom prst="rect">
                <a:avLst/>
              </a:prstGeom>
              <a:blipFill rotWithShape="0">
                <a:blip r:embed="rId11"/>
                <a:stretch>
                  <a:fillRect r="-8197"/>
                </a:stretch>
              </a:blipFill>
            </p:spPr>
            <p:txBody>
              <a:bodyPr/>
              <a:lstStyle/>
              <a:p>
                <a:r>
                  <a:rPr lang="ja-JP" altLang="en-US">
                    <a:noFill/>
                  </a:rPr>
                  <a:t> </a:t>
                </a:r>
              </a:p>
            </p:txBody>
          </p:sp>
        </mc:Fallback>
      </mc:AlternateContent>
      <p:sp>
        <p:nvSpPr>
          <p:cNvPr id="23" name="右矢印 22"/>
          <p:cNvSpPr/>
          <p:nvPr/>
        </p:nvSpPr>
        <p:spPr>
          <a:xfrm>
            <a:off x="2155656" y="2514962"/>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右矢印 23"/>
          <p:cNvSpPr/>
          <p:nvPr/>
        </p:nvSpPr>
        <p:spPr>
          <a:xfrm rot="16200000">
            <a:off x="4017107" y="240098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5" name="右矢印 24"/>
          <p:cNvSpPr/>
          <p:nvPr/>
        </p:nvSpPr>
        <p:spPr>
          <a:xfrm>
            <a:off x="5739921" y="2223394"/>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右矢印 25"/>
          <p:cNvSpPr/>
          <p:nvPr/>
        </p:nvSpPr>
        <p:spPr>
          <a:xfrm rot="16200000">
            <a:off x="7582526" y="210997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aphicFrame>
        <p:nvGraphicFramePr>
          <p:cNvPr id="27" name="表 26"/>
          <p:cNvGraphicFramePr>
            <a:graphicFrameLocks noGrp="1"/>
          </p:cNvGraphicFramePr>
          <p:nvPr>
            <p:extLst>
              <p:ext uri="{D42A27DB-BD31-4B8C-83A1-F6EECF244321}">
                <p14:modId xmlns:p14="http://schemas.microsoft.com/office/powerpoint/2010/main" val="1749890057"/>
              </p:ext>
            </p:extLst>
          </p:nvPr>
        </p:nvGraphicFramePr>
        <p:xfrm>
          <a:off x="1972191" y="510777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mc:AlternateContent xmlns:mc="http://schemas.openxmlformats.org/markup-compatibility/2006">
        <mc:Choice xmlns:a14="http://schemas.microsoft.com/office/drawing/2010/main" Requires="a14">
          <p:sp>
            <p:nvSpPr>
              <p:cNvPr id="28" name="テキスト ボックス 27"/>
              <p:cNvSpPr txBox="1"/>
              <p:nvPr/>
            </p:nvSpPr>
            <p:spPr>
              <a:xfrm>
                <a:off x="2324990" y="4772316"/>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28" name="テキスト ボックス 27"/>
              <p:cNvSpPr txBox="1">
                <a:spLocks noRot="1" noChangeAspect="1" noMove="1" noResize="1" noEditPoints="1" noAdjustHandles="1" noChangeArrowheads="1" noChangeShapeType="1" noTextEdit="1"/>
              </p:cNvSpPr>
              <p:nvPr/>
            </p:nvSpPr>
            <p:spPr>
              <a:xfrm>
                <a:off x="2324990" y="4772316"/>
                <a:ext cx="745067" cy="369332"/>
              </a:xfrm>
              <a:prstGeom prst="rect">
                <a:avLst/>
              </a:prstGeom>
              <a:blipFill rotWithShape="0">
                <a:blip r:embed="rId12"/>
                <a:stretch>
                  <a:fillRect/>
                </a:stretch>
              </a:blipFill>
            </p:spPr>
            <p:txBody>
              <a:bodyPr/>
              <a:lstStyle/>
              <a:p>
                <a:r>
                  <a:rPr lang="ja-JP" altLang="en-US">
                    <a:noFill/>
                  </a:rPr>
                  <a:t> </a:t>
                </a:r>
              </a:p>
            </p:txBody>
          </p:sp>
        </mc:Fallback>
      </mc:AlternateContent>
      <p:graphicFrame>
        <p:nvGraphicFramePr>
          <p:cNvPr id="29" name="表 28"/>
          <p:cNvGraphicFramePr>
            <a:graphicFrameLocks noGrp="1"/>
          </p:cNvGraphicFramePr>
          <p:nvPr>
            <p:extLst>
              <p:ext uri="{D42A27DB-BD31-4B8C-83A1-F6EECF244321}">
                <p14:modId xmlns:p14="http://schemas.microsoft.com/office/powerpoint/2010/main" val="2811816755"/>
              </p:ext>
            </p:extLst>
          </p:nvPr>
        </p:nvGraphicFramePr>
        <p:xfrm>
          <a:off x="3575940" y="510777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mc:AlternateContent xmlns:mc="http://schemas.openxmlformats.org/markup-compatibility/2006">
        <mc:Choice xmlns:a14="http://schemas.microsoft.com/office/drawing/2010/main" Requires="a14">
          <p:sp>
            <p:nvSpPr>
              <p:cNvPr id="30" name="テキスト ボックス 29"/>
              <p:cNvSpPr txBox="1"/>
              <p:nvPr/>
            </p:nvSpPr>
            <p:spPr>
              <a:xfrm>
                <a:off x="3928739" y="4772316"/>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30" name="テキスト ボックス 29"/>
              <p:cNvSpPr txBox="1">
                <a:spLocks noRot="1" noChangeAspect="1" noMove="1" noResize="1" noEditPoints="1" noAdjustHandles="1" noChangeArrowheads="1" noChangeShapeType="1" noTextEdit="1"/>
              </p:cNvSpPr>
              <p:nvPr/>
            </p:nvSpPr>
            <p:spPr>
              <a:xfrm>
                <a:off x="3928739" y="4772316"/>
                <a:ext cx="745067" cy="369332"/>
              </a:xfrm>
              <a:prstGeom prst="rect">
                <a:avLst/>
              </a:prstGeom>
              <a:blipFill rotWithShape="0">
                <a:blip r:embed="rId13"/>
                <a:stretch>
                  <a:fillRect/>
                </a:stretch>
              </a:blipFill>
            </p:spPr>
            <p:txBody>
              <a:bodyPr/>
              <a:lstStyle/>
              <a:p>
                <a:r>
                  <a:rPr lang="ja-JP" altLang="en-US">
                    <a:noFill/>
                  </a:rPr>
                  <a:t> </a:t>
                </a:r>
              </a:p>
            </p:txBody>
          </p:sp>
        </mc:Fallback>
      </mc:AlternateContent>
      <p:graphicFrame>
        <p:nvGraphicFramePr>
          <p:cNvPr id="31" name="表 30"/>
          <p:cNvGraphicFramePr>
            <a:graphicFrameLocks noGrp="1"/>
          </p:cNvGraphicFramePr>
          <p:nvPr>
            <p:extLst>
              <p:ext uri="{D42A27DB-BD31-4B8C-83A1-F6EECF244321}">
                <p14:modId xmlns:p14="http://schemas.microsoft.com/office/powerpoint/2010/main" val="2460000013"/>
              </p:ext>
            </p:extLst>
          </p:nvPr>
        </p:nvGraphicFramePr>
        <p:xfrm>
          <a:off x="5192386" y="510777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r>
            </a:tbl>
          </a:graphicData>
        </a:graphic>
      </p:graphicFrame>
      <mc:AlternateContent xmlns:mc="http://schemas.openxmlformats.org/markup-compatibility/2006">
        <mc:Choice xmlns:a14="http://schemas.microsoft.com/office/drawing/2010/main" Requires="a14">
          <p:sp>
            <p:nvSpPr>
              <p:cNvPr id="32" name="テキスト ボックス 31"/>
              <p:cNvSpPr txBox="1"/>
              <p:nvPr/>
            </p:nvSpPr>
            <p:spPr>
              <a:xfrm>
                <a:off x="5545185" y="4772316"/>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32" name="テキスト ボックス 31"/>
              <p:cNvSpPr txBox="1">
                <a:spLocks noRot="1" noChangeAspect="1" noMove="1" noResize="1" noEditPoints="1" noAdjustHandles="1" noChangeArrowheads="1" noChangeShapeType="1" noTextEdit="1"/>
              </p:cNvSpPr>
              <p:nvPr/>
            </p:nvSpPr>
            <p:spPr>
              <a:xfrm>
                <a:off x="5545185" y="4772316"/>
                <a:ext cx="745067" cy="369332"/>
              </a:xfrm>
              <a:prstGeom prst="rect">
                <a:avLst/>
              </a:prstGeom>
              <a:blipFill rotWithShape="0">
                <a:blip r:embed="rId14"/>
                <a:stretch>
                  <a:fillRect/>
                </a:stretch>
              </a:blipFill>
            </p:spPr>
            <p:txBody>
              <a:bodyPr/>
              <a:lstStyle/>
              <a:p>
                <a:r>
                  <a:rPr lang="ja-JP" altLang="en-US">
                    <a:noFill/>
                  </a:rPr>
                  <a:t> </a:t>
                </a:r>
              </a:p>
            </p:txBody>
          </p:sp>
        </mc:Fallback>
      </mc:AlternateContent>
      <p:graphicFrame>
        <p:nvGraphicFramePr>
          <p:cNvPr id="33" name="表 32"/>
          <p:cNvGraphicFramePr>
            <a:graphicFrameLocks noGrp="1"/>
          </p:cNvGraphicFramePr>
          <p:nvPr>
            <p:extLst>
              <p:ext uri="{D42A27DB-BD31-4B8C-83A1-F6EECF244321}">
                <p14:modId xmlns:p14="http://schemas.microsoft.com/office/powerpoint/2010/main" val="2120090949"/>
              </p:ext>
            </p:extLst>
          </p:nvPr>
        </p:nvGraphicFramePr>
        <p:xfrm>
          <a:off x="6782749" y="5107777"/>
          <a:ext cx="1437968" cy="1134344"/>
        </p:xfrm>
        <a:graphic>
          <a:graphicData uri="http://schemas.openxmlformats.org/drawingml/2006/table">
            <a:tbl>
              <a:tblPr firstRow="1" bandRow="1">
                <a:tableStyleId>{5940675A-B579-460E-94D1-54222C63F5DA}</a:tableStyleId>
              </a:tblPr>
              <a:tblGrid>
                <a:gridCol w="359492"/>
                <a:gridCol w="359492"/>
                <a:gridCol w="359492"/>
                <a:gridCol w="359492"/>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solidFill>
                      <a:schemeClr val="accent6"/>
                    </a:solidFill>
                  </a:tcP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dirty="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tr>
            </a:tbl>
          </a:graphicData>
        </a:graphic>
      </p:graphicFrame>
      <mc:AlternateContent xmlns:mc="http://schemas.openxmlformats.org/markup-compatibility/2006">
        <mc:Choice xmlns:a14="http://schemas.microsoft.com/office/drawing/2010/main" Requires="a14">
          <p:sp>
            <p:nvSpPr>
              <p:cNvPr id="34" name="テキスト ボックス 33"/>
              <p:cNvSpPr txBox="1"/>
              <p:nvPr/>
            </p:nvSpPr>
            <p:spPr>
              <a:xfrm>
                <a:off x="7135548" y="4772316"/>
                <a:ext cx="74506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p:sp>
            <p:nvSpPr>
              <p:cNvPr id="34" name="テキスト ボックス 33"/>
              <p:cNvSpPr txBox="1">
                <a:spLocks noRot="1" noChangeAspect="1" noMove="1" noResize="1" noEditPoints="1" noAdjustHandles="1" noChangeArrowheads="1" noChangeShapeType="1" noTextEdit="1"/>
              </p:cNvSpPr>
              <p:nvPr/>
            </p:nvSpPr>
            <p:spPr>
              <a:xfrm>
                <a:off x="7135548" y="4772316"/>
                <a:ext cx="745067" cy="369332"/>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5" name="テキスト ボックス 34"/>
              <p:cNvSpPr txBox="1"/>
              <p:nvPr/>
            </p:nvSpPr>
            <p:spPr>
              <a:xfrm>
                <a:off x="90475" y="4772316"/>
                <a:ext cx="1811867" cy="39312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𝑑𝑖𝑟</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r>
                        <a:rPr lang="ja-JP" altLang="en-US" i="1" smtClean="0">
                          <a:latin typeface="Cambria Math" panose="02040503050406030204" pitchFamily="18" charset="0"/>
                        </a:rPr>
                        <m:t>=</m:t>
                      </m:r>
                      <m:r>
                        <a:rPr lang="en-US" altLang="ja-JP" b="0" i="1" smtClean="0">
                          <a:latin typeface="Cambria Math" panose="02040503050406030204" pitchFamily="18" charset="0"/>
                        </a:rPr>
                        <m:t>𝑢𝑝</m:t>
                      </m:r>
                    </m:oMath>
                  </m:oMathPara>
                </a14:m>
                <a:endParaRPr kumimoji="1" lang="ja-JP" altLang="en-US" dirty="0"/>
              </a:p>
            </p:txBody>
          </p:sp>
        </mc:Choice>
        <mc:Fallback>
          <p:sp>
            <p:nvSpPr>
              <p:cNvPr id="35" name="テキスト ボックス 34"/>
              <p:cNvSpPr txBox="1">
                <a:spLocks noRot="1" noChangeAspect="1" noMove="1" noResize="1" noEditPoints="1" noAdjustHandles="1" noChangeArrowheads="1" noChangeShapeType="1" noTextEdit="1"/>
              </p:cNvSpPr>
              <p:nvPr/>
            </p:nvSpPr>
            <p:spPr>
              <a:xfrm>
                <a:off x="90475" y="4772316"/>
                <a:ext cx="1811867" cy="393121"/>
              </a:xfrm>
              <a:prstGeom prst="rect">
                <a:avLst/>
              </a:prstGeom>
              <a:blipFill rotWithShape="0">
                <a:blip r:embed="rId16"/>
                <a:stretch>
                  <a:fillRect b="-15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679650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911976" cy="461665"/>
          </a:xfrm>
          <a:prstGeom prst="rect">
            <a:avLst/>
          </a:prstGeom>
          <a:noFill/>
        </p:spPr>
        <p:txBody>
          <a:bodyPr wrap="square" rtlCol="0">
            <a:spAutoFit/>
          </a:bodyPr>
          <a:lstStyle/>
          <a:p>
            <a:r>
              <a:rPr lang="ja-JP" altLang="en-US" sz="2400" dirty="0" smtClean="0"/>
              <a:t>「</a:t>
            </a:r>
            <a:r>
              <a:rPr lang="ja-JP" altLang="en-US" sz="2400" dirty="0" smtClean="0"/>
              <a:t>無線アクセスポイント接続範囲</a:t>
            </a:r>
            <a:r>
              <a:rPr lang="ja-JP" altLang="en-US" sz="2400" dirty="0" smtClean="0"/>
              <a:t>」</a:t>
            </a:r>
            <a:r>
              <a:rPr kumimoji="1" lang="ja-JP" altLang="en-US" sz="2400" dirty="0" smtClean="0"/>
              <a:t>をモデル化</a:t>
            </a:r>
            <a:endParaRPr kumimoji="1" lang="ja-JP" altLang="en-US" sz="2400" dirty="0"/>
          </a:p>
        </p:txBody>
      </p:sp>
      <mc:AlternateContent xmlns:mc="http://schemas.openxmlformats.org/markup-compatibility/2006">
        <mc:Choice xmlns:a14="http://schemas.microsoft.com/office/drawing/2010/main" Requires="a14">
          <p:sp>
            <p:nvSpPr>
              <p:cNvPr id="4" name="テキスト ボックス 3"/>
              <p:cNvSpPr txBox="1"/>
              <p:nvPr/>
            </p:nvSpPr>
            <p:spPr>
              <a:xfrm>
                <a:off x="783164" y="1760008"/>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e>
                    </m:d>
                    <m:r>
                      <a:rPr lang="en-US" altLang="ja-JP" sz="2000" i="1">
                        <a:latin typeface="Cambria Math" panose="02040503050406030204" pitchFamily="18" charset="0"/>
                      </a:rPr>
                      <m:t>,</m:t>
                    </m:r>
                    <m:r>
                      <a:rPr lang="en-US" altLang="ja-JP" sz="2000" i="1">
                        <a:latin typeface="Cambria Math" panose="02040503050406030204" pitchFamily="18" charset="0"/>
                      </a:rPr>
                      <m:t>𝑟</m:t>
                    </m:r>
                  </m:oMath>
                </a14:m>
                <a:r>
                  <a:rPr kumimoji="1" lang="ja-JP" altLang="en-US" sz="2000" dirty="0" smtClean="0"/>
                  <a:t>として</a:t>
                </a:r>
                <a:endParaRPr kumimoji="1" lang="ja-JP" altLang="en-US" sz="2000" dirty="0"/>
              </a:p>
            </p:txBody>
          </p:sp>
        </mc:Choice>
        <mc:Fallback>
          <p:sp>
            <p:nvSpPr>
              <p:cNvPr id="4" name="テキスト ボックス 3"/>
              <p:cNvSpPr txBox="1">
                <a:spLocks noRot="1" noChangeAspect="1" noMove="1" noResize="1" noEditPoints="1" noAdjustHandles="1" noChangeArrowheads="1" noChangeShapeType="1" noTextEdit="1"/>
              </p:cNvSpPr>
              <p:nvPr/>
            </p:nvSpPr>
            <p:spPr>
              <a:xfrm>
                <a:off x="783164" y="1760008"/>
                <a:ext cx="6781801" cy="400110"/>
              </a:xfrm>
              <a:prstGeom prst="rect">
                <a:avLst/>
              </a:prstGeom>
              <a:blipFill rotWithShape="0">
                <a:blip r:embed="rId2"/>
                <a:stretch>
                  <a:fillRect l="-898" t="-7692" b="-2923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正方形/長方形 4"/>
              <p:cNvSpPr/>
              <p:nvPr/>
            </p:nvSpPr>
            <p:spPr>
              <a:xfrm>
                <a:off x="2031779" y="2160118"/>
                <a:ext cx="428457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𝐴</m:t>
                                  </m:r>
                                  <m:r>
                                    <m:rPr>
                                      <m:sty m:val="p"/>
                                    </m:rPr>
                                    <a:rPr lang="en-US" altLang="ja-JP" i="1">
                                      <a:latin typeface="Cambria Math" panose="02040503050406030204" pitchFamily="18" charset="0"/>
                                    </a:rPr>
                                    <m:t>RT</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en-US" altLang="ja-JP" b="0" i="1" smtClean="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p:sp>
            <p:nvSpPr>
              <p:cNvPr id="5" name="正方形/長方形 4"/>
              <p:cNvSpPr>
                <a:spLocks noRot="1" noChangeAspect="1" noMove="1" noResize="1" noEditPoints="1" noAdjustHandles="1" noChangeArrowheads="1" noChangeShapeType="1" noTextEdit="1"/>
              </p:cNvSpPr>
              <p:nvPr/>
            </p:nvSpPr>
            <p:spPr>
              <a:xfrm>
                <a:off x="2031779" y="2160118"/>
                <a:ext cx="4284570" cy="976614"/>
              </a:xfrm>
              <a:prstGeom prst="rect">
                <a:avLst/>
              </a:prstGeom>
              <a:blipFill rotWithShape="0">
                <a:blip r:embed="rId3"/>
                <a:stretch>
                  <a:fillRect/>
                </a:stretch>
              </a:blipFill>
            </p:spPr>
            <p:txBody>
              <a:bodyPr/>
              <a:lstStyle/>
              <a:p>
                <a:r>
                  <a:rPr lang="ja-JP" altLang="en-US">
                    <a:noFill/>
                  </a:rPr>
                  <a:t> </a:t>
                </a:r>
              </a:p>
            </p:txBody>
          </p:sp>
        </mc:Fallback>
      </mc:AlternateContent>
      <p:graphicFrame>
        <p:nvGraphicFramePr>
          <p:cNvPr id="6" name="表 5"/>
          <p:cNvGraphicFramePr>
            <a:graphicFrameLocks noGrp="1"/>
          </p:cNvGraphicFramePr>
          <p:nvPr>
            <p:extLst>
              <p:ext uri="{D42A27DB-BD31-4B8C-83A1-F6EECF244321}">
                <p14:modId xmlns:p14="http://schemas.microsoft.com/office/powerpoint/2010/main" val="3287755305"/>
              </p:ext>
            </p:extLst>
          </p:nvPr>
        </p:nvGraphicFramePr>
        <p:xfrm>
          <a:off x="2031779" y="4220030"/>
          <a:ext cx="1970560" cy="1554480"/>
        </p:xfrm>
        <a:graphic>
          <a:graphicData uri="http://schemas.openxmlformats.org/drawingml/2006/table">
            <a:tbl>
              <a:tblPr firstRow="1" bandRow="1">
                <a:tableStyleId>{5940675A-B579-460E-94D1-54222C63F5DA}</a:tableStyleId>
              </a:tblPr>
              <a:tblGrid>
                <a:gridCol w="492640"/>
                <a:gridCol w="492640"/>
                <a:gridCol w="492640"/>
                <a:gridCol w="492640"/>
              </a:tblGrid>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solidFill>
                      <a:schemeClr val="accent2"/>
                    </a:solidFill>
                  </a:tcP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a:p>
                  </a:txBody>
                  <a:tcPr marL="96236" marR="96236" marT="48118" marB="48118"/>
                </a:tc>
              </a:tr>
              <a:tr h="388620">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dirty="0"/>
                    </a:p>
                  </a:txBody>
                  <a:tcPr marL="96236" marR="96236" marT="48118" marB="48118"/>
                </a:tc>
              </a:tr>
            </a:tbl>
          </a:graphicData>
        </a:graphic>
      </p:graphicFrame>
      <mc:AlternateContent xmlns:mc="http://schemas.openxmlformats.org/markup-compatibility/2006">
        <mc:Choice xmlns:a14="http://schemas.microsoft.com/office/drawing/2010/main" Requires="a14">
          <p:sp>
            <p:nvSpPr>
              <p:cNvPr id="7" name="テキスト ボックス 6"/>
              <p:cNvSpPr txBox="1"/>
              <p:nvPr/>
            </p:nvSpPr>
            <p:spPr>
              <a:xfrm>
                <a:off x="885824" y="3734239"/>
                <a:ext cx="2324103" cy="400110"/>
              </a:xfrm>
              <a:prstGeom prst="rect">
                <a:avLst/>
              </a:prstGeom>
              <a:noFill/>
            </p:spPr>
            <p:txBody>
              <a:bodyPr wrap="square" rtlCol="0">
                <a:spAutoFit/>
              </a:bodyPr>
              <a:lstStyle/>
              <a:p>
                <a:r>
                  <a:rPr lang="ja-JP" altLang="en-US" sz="2000" dirty="0" smtClean="0"/>
                  <a:t>例</a:t>
                </a:r>
                <a14:m>
                  <m:oMath xmlns:m="http://schemas.openxmlformats.org/officeDocument/2006/math">
                    <m:r>
                      <a:rPr lang="ja-JP" altLang="en-US" sz="2000" dirty="0"/>
                      <m:t>：</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2</m:t>
                        </m:r>
                        <m:r>
                          <a:rPr lang="en-US" altLang="ja-JP" sz="2000" i="1">
                            <a:latin typeface="Cambria Math" panose="02040503050406030204" pitchFamily="18" charset="0"/>
                          </a:rPr>
                          <m:t>,</m:t>
                        </m:r>
                        <m:r>
                          <a:rPr lang="en-US" altLang="ja-JP" sz="2000" b="0" i="1" smtClean="0">
                            <a:latin typeface="Cambria Math" panose="02040503050406030204" pitchFamily="18" charset="0"/>
                          </a:rPr>
                          <m:t>2</m:t>
                        </m:r>
                      </m:e>
                    </m:d>
                    <m:r>
                      <a:rPr lang="en-US" altLang="ja-JP" sz="2000" i="1">
                        <a:latin typeface="Cambria Math" panose="02040503050406030204" pitchFamily="18" charset="0"/>
                      </a:rPr>
                      <m:t>,</m:t>
                    </m:r>
                  </m:oMath>
                </a14:m>
                <a:r>
                  <a:rPr kumimoji="1" lang="en-US" altLang="ja-JP" sz="2000" dirty="0" smtClean="0"/>
                  <a:t>1</a:t>
                </a:r>
                <a:r>
                  <a:rPr kumimoji="1" lang="ja-JP" altLang="en-US" sz="2000" dirty="0" smtClean="0"/>
                  <a:t>として</a:t>
                </a:r>
                <a:endParaRPr kumimoji="1" lang="ja-JP" altLang="en-US" sz="2000" dirty="0"/>
              </a:p>
            </p:txBody>
          </p:sp>
        </mc:Choice>
        <mc:Fallback>
          <p:sp>
            <p:nvSpPr>
              <p:cNvPr id="7" name="テキスト ボックス 6"/>
              <p:cNvSpPr txBox="1">
                <a:spLocks noRot="1" noChangeAspect="1" noMove="1" noResize="1" noEditPoints="1" noAdjustHandles="1" noChangeArrowheads="1" noChangeShapeType="1" noTextEdit="1"/>
              </p:cNvSpPr>
              <p:nvPr/>
            </p:nvSpPr>
            <p:spPr>
              <a:xfrm>
                <a:off x="885824" y="3734239"/>
                <a:ext cx="2324103" cy="400110"/>
              </a:xfrm>
              <a:prstGeom prst="rect">
                <a:avLst/>
              </a:prstGeom>
              <a:blipFill rotWithShape="0">
                <a:blip r:embed="rId4"/>
                <a:stretch>
                  <a:fillRect l="-2618" t="-9231" b="-2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692226" y="2770345"/>
                <a:ext cx="5839291"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m:t>
                          </m:r>
                          <m:r>
                            <a:rPr lang="en-US" altLang="ja-JP" sz="2400" b="0" i="1" smtClean="0">
                              <a:latin typeface="Cambria Math" panose="02040503050406030204" pitchFamily="18" charset="0"/>
                            </a:rPr>
                            <m:t>𝑅𝑇</m:t>
                          </m:r>
                          <m:r>
                            <a:rPr lang="ja-JP" altLang="en-US" sz="2400" i="1">
                              <a:latin typeface="Cambria Math" panose="02040503050406030204" pitchFamily="18" charset="0"/>
                            </a:rPr>
                            <m:t>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1692226" y="2770345"/>
                <a:ext cx="5839291" cy="916148"/>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804334" y="1509073"/>
            <a:ext cx="7774468" cy="830997"/>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a:t>
            </a:r>
            <a:r>
              <a:rPr lang="ja-JP" altLang="ja-JP" sz="2400" dirty="0" smtClean="0"/>
              <a:t>の</a:t>
            </a:r>
            <a:r>
              <a:rPr lang="ja-JP" altLang="ja-JP" sz="2400" dirty="0"/>
              <a:t>アクセス可能範囲内に時刻</a:t>
            </a:r>
            <a:r>
              <a:rPr lang="en-US" altLang="ja-JP" sz="2400" i="1" dirty="0"/>
              <a:t>t</a:t>
            </a:r>
            <a:r>
              <a:rPr lang="ja-JP" altLang="ja-JP" sz="2400" dirty="0"/>
              <a:t>の対象者が存在するか否か</a:t>
            </a:r>
            <a:endParaRPr kumimoji="1" lang="ja-JP" altLang="en-US" sz="2400" dirty="0"/>
          </a:p>
        </p:txBody>
      </p:sp>
    </p:spTree>
    <p:extLst>
      <p:ext uri="{BB962C8B-B14F-4D97-AF65-F5344CB8AC3E}">
        <p14:creationId xmlns:p14="http://schemas.microsoft.com/office/powerpoint/2010/main" val="7525656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373525" y="2561813"/>
                <a:ext cx="6644255" cy="9637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en-US" sz="2400" i="1">
                              <a:latin typeface="Cambria Math" panose="02040503050406030204" pitchFamily="18" charset="0"/>
                            </a:rPr>
                          </m:ctrlPr>
                        </m:naryPr>
                        <m: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0">
                                  <a:latin typeface="Cambria Math" panose="02040503050406030204" pitchFamily="18" charset="0"/>
                                </a:rPr>
                                <m:t>0</m:t>
                              </m:r>
                            </m:sub>
                          </m:sSub>
                        </m:sub>
                        <m:sup>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1">
                                  <a:latin typeface="Cambria Math" panose="02040503050406030204" pitchFamily="18" charset="0"/>
                                </a:rPr>
                                <m:t>𝑛</m:t>
                              </m:r>
                            </m:sub>
                          </m:sSub>
                        </m:sup>
                        <m:e>
                          <m:nary>
                            <m:naryPr>
                              <m:chr m:val="∑"/>
                              <m:limLoc m:val="subSup"/>
                              <m:supHide m:val="on"/>
                              <m:ctrlPr>
                                <a:rPr lang="ja-JP" altLang="en-US" sz="2400" i="1">
                                  <a:latin typeface="Cambria Math" panose="02040503050406030204" pitchFamily="18" charset="0"/>
                                </a:rPr>
                              </m:ctrlPr>
                            </m:naryPr>
                            <m:sub>
                              <m:r>
                                <a:rPr lang="ja-JP" altLang="en-US" sz="2400" i="1">
                                  <a:latin typeface="Cambria Math" panose="02040503050406030204" pitchFamily="18" charset="0"/>
                                </a:rPr>
                                <m:t>𝑛</m:t>
                              </m:r>
                              <m:r>
                                <a:rPr lang="ja-JP" altLang="en-US" sz="2400" i="0">
                                  <a:latin typeface="Cambria Math" panose="02040503050406030204" pitchFamily="18" charset="0"/>
                                </a:rPr>
                                <m:t>∈</m:t>
                              </m:r>
                              <m:r>
                                <a:rPr lang="ja-JP" altLang="en-US" sz="2400" i="1">
                                  <a:latin typeface="Cambria Math" panose="02040503050406030204" pitchFamily="18" charset="0"/>
                                </a:rPr>
                                <m:t>𝑅</m:t>
                              </m:r>
                            </m:sub>
                            <m:sup/>
                            <m:e>
                              <m:d>
                                <m:dPr>
                                  <m:begChr m:val="{"/>
                                  <m:endChr m:val="}"/>
                                  <m:ctrlPr>
                                    <a:rPr lang="ja-JP" altLang="en-US" sz="2400" i="1">
                                      <a:latin typeface="Cambria Math" panose="02040503050406030204" pitchFamily="18" charset="0"/>
                                    </a:rPr>
                                  </m:ctrlPr>
                                </m:dPr>
                                <m:e>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d>
                                  <m:f>
                                    <m:fPr>
                                      <m:ctrlPr>
                                        <a:rPr lang="ja-JP" altLang="en-US" sz="2400" i="1">
                                          <a:latin typeface="Cambria Math" panose="02040503050406030204" pitchFamily="18" charset="0"/>
                                        </a:rPr>
                                      </m:ctrlPr>
                                    </m:fPr>
                                    <m:num>
                                      <m:d>
                                        <m:dPr>
                                          <m:begChr m:val=""/>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r>
                                            <a:rPr lang="ja-JP" altLang="en-US" sz="2400" i="0">
                                              <a:latin typeface="Cambria Math" panose="02040503050406030204" pitchFamily="18" charset="0"/>
                                            </a:rPr>
                                            <m:t>(</m:t>
                                          </m:r>
                                          <m:r>
                                            <a:rPr lang="ja-JP" altLang="en-US" sz="2400" i="1">
                                              <a:latin typeface="Cambria Math" panose="02040503050406030204" pitchFamily="18" charset="0"/>
                                            </a:rPr>
                                            <m:t>𝑁</m:t>
                                          </m:r>
                                          <m:r>
                                            <a:rPr lang="ja-JP" altLang="en-US" sz="2400" i="0">
                                              <a:latin typeface="Cambria Math" panose="02040503050406030204" pitchFamily="18" charset="0"/>
                                            </a:rPr>
                                            <m:t>(</m:t>
                                          </m:r>
                                          <m:r>
                                            <a:rPr lang="ja-JP" altLang="en-US" sz="2400" i="1">
                                              <a:latin typeface="Cambria Math" panose="02040503050406030204" pitchFamily="18" charset="0"/>
                                            </a:rPr>
                                            <m:t>𝑡</m:t>
                                          </m:r>
                                          <m:r>
                                            <a:rPr lang="ja-JP" altLang="en-US" sz="2400" i="0">
                                              <a:latin typeface="Cambria Math" panose="02040503050406030204" pitchFamily="18" charset="0"/>
                                            </a:rPr>
                                            <m:t>)</m:t>
                                          </m:r>
                                        </m:e>
                                      </m:d>
                                    </m:num>
                                    <m:den>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d>
                                            <m:dPr>
                                              <m:begChr m:val=""/>
                                              <m:ctrlPr>
                                                <a:rPr lang="ja-JP" altLang="en-US" sz="2400" i="1">
                                                  <a:latin typeface="Cambria Math" panose="02040503050406030204" pitchFamily="18" charset="0"/>
                                                </a:rPr>
                                              </m:ctrlPr>
                                            </m:dPr>
                                            <m:e>
                                              <m:r>
                                                <a:rPr lang="ja-JP" altLang="en-US" sz="2400" i="1">
                                                  <a:latin typeface="Cambria Math" panose="02040503050406030204" pitchFamily="18" charset="0"/>
                                                </a:rPr>
                                                <m:t>𝑃</m:t>
                                              </m:r>
                                              <m:r>
                                                <a:rPr lang="ja-JP" altLang="en-US" sz="2400" i="0">
                                                  <a:latin typeface="Cambria Math" panose="02040503050406030204" pitchFamily="18" charset="0"/>
                                                </a:rPr>
                                                <m:t>(</m:t>
                                              </m:r>
                                              <m:r>
                                                <a:rPr lang="ja-JP" altLang="en-US" sz="2400" i="1">
                                                  <a:latin typeface="Cambria Math" panose="02040503050406030204" pitchFamily="18" charset="0"/>
                                                </a:rPr>
                                                <m:t>𝑡</m:t>
                                              </m:r>
                                            </m:e>
                                          </m:d>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r>
                                            <a:rPr lang="ja-JP" altLang="en-US" sz="2400" i="1">
                                              <a:latin typeface="Cambria Math" panose="02040503050406030204" pitchFamily="18" charset="0"/>
                                            </a:rPr>
                                            <m:t>𝑁</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e>
                                      </m:d>
                                    </m:den>
                                  </m:f>
                                </m:e>
                              </m:d>
                              <m:r>
                                <a:rPr lang="ja-JP" altLang="en-US" sz="2400" i="1">
                                  <a:latin typeface="Cambria Math" panose="02040503050406030204" pitchFamily="18" charset="0"/>
                                </a:rPr>
                                <m:t>𝑑𝑡</m:t>
                              </m:r>
                            </m:e>
                          </m:nary>
                        </m:e>
                      </m:nary>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1373525" y="2561813"/>
                <a:ext cx="6644255" cy="963790"/>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346075" y="1386590"/>
            <a:ext cx="3590925" cy="461665"/>
          </a:xfrm>
          <a:prstGeom prst="rect">
            <a:avLst/>
          </a:prstGeom>
          <a:noFill/>
        </p:spPr>
        <p:txBody>
          <a:bodyPr wrap="square" rtlCol="0">
            <a:spAutoFit/>
          </a:bodyPr>
          <a:lstStyle/>
          <a:p>
            <a:r>
              <a:rPr kumimoji="1" lang="en-US" altLang="ja-JP" sz="2400" dirty="0" smtClean="0"/>
              <a:t>LPLC</a:t>
            </a:r>
            <a:r>
              <a:rPr kumimoji="1" lang="ja-JP" altLang="en-US" sz="2400" dirty="0" smtClean="0"/>
              <a:t>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26187" y="383905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873533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015663"/>
          </a:xfrm>
          <a:prstGeom prst="rect">
            <a:avLst/>
          </a:prstGeom>
          <a:noFill/>
        </p:spPr>
        <p:txBody>
          <a:bodyPr wrap="square" rtlCol="0">
            <a:spAutoFit/>
          </a:bodyPr>
          <a:lstStyle/>
          <a:p>
            <a:r>
              <a:rPr lang="ja-JP" altLang="en-US" sz="2000" dirty="0" smtClean="0"/>
              <a:t>モデル</a:t>
            </a:r>
            <a:r>
              <a:rPr lang="ja-JP" altLang="en-US" sz="2000" dirty="0" smtClean="0"/>
              <a:t>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042457" y="1022305"/>
            <a:ext cx="7124701" cy="1569660"/>
          </a:xfrm>
          <a:prstGeom prst="rect">
            <a:avLst/>
          </a:prstGeom>
          <a:noFill/>
        </p:spPr>
        <p:txBody>
          <a:bodyPr wrap="square" rtlCol="0">
            <a:spAutoFit/>
          </a:bodyPr>
          <a:lstStyle/>
          <a:p>
            <a:r>
              <a:rPr lang="ja-JP" altLang="ja-JP" sz="2400" dirty="0"/>
              <a:t>カメラのセンシング周期を</a:t>
            </a:r>
            <a:r>
              <a:rPr lang="en-US" altLang="ja-JP" sz="2400" dirty="0"/>
              <a:t>1</a:t>
            </a:r>
            <a:r>
              <a:rPr lang="ja-JP" altLang="ja-JP" sz="2400" dirty="0"/>
              <a:t>秒とする</a:t>
            </a:r>
            <a:r>
              <a:rPr lang="ja-JP" altLang="ja-JP" sz="2400" dirty="0" smtClean="0"/>
              <a:t>．</a:t>
            </a:r>
            <a:endParaRPr lang="en-US" altLang="ja-JP" sz="2400" dirty="0" smtClean="0"/>
          </a:p>
          <a:p>
            <a:r>
              <a:rPr lang="ja-JP" altLang="ja-JP" sz="2400" dirty="0" smtClean="0"/>
              <a:t>オープンデータ</a:t>
            </a:r>
            <a:r>
              <a:rPr lang="ja-JP" altLang="ja-JP" sz="2400" dirty="0"/>
              <a:t>は</a:t>
            </a:r>
            <a:r>
              <a:rPr lang="en-US" altLang="ja-JP" sz="2400" dirty="0"/>
              <a:t>1</a:t>
            </a:r>
            <a:r>
              <a:rPr lang="ja-JP" altLang="ja-JP" sz="2400" dirty="0"/>
              <a:t>分毎に更新されるので</a:t>
            </a:r>
            <a:r>
              <a:rPr lang="ja-JP" altLang="ja-JP" sz="2400" dirty="0" smtClean="0"/>
              <a:t>，</a:t>
            </a:r>
            <a:endParaRPr lang="en-US" altLang="ja-JP" sz="2400" dirty="0" smtClean="0"/>
          </a:p>
          <a:p>
            <a:r>
              <a:rPr lang="ja-JP" altLang="ja-JP" sz="2400" dirty="0" smtClean="0"/>
              <a:t>次</a:t>
            </a:r>
            <a:r>
              <a:rPr lang="ja-JP" altLang="ja-JP" sz="2400" dirty="0"/>
              <a:t>に示すアルゴリズムを</a:t>
            </a:r>
            <a:r>
              <a:rPr lang="ja-JP" altLang="ja-JP" sz="2400" dirty="0" smtClean="0"/>
              <a:t>用いてオープンデータを</a:t>
            </a:r>
            <a:endParaRPr lang="en-US" altLang="ja-JP" sz="2400" dirty="0" smtClean="0"/>
          </a:p>
          <a:p>
            <a:r>
              <a:rPr lang="en-US" altLang="ja-JP" sz="2400" dirty="0" smtClean="0"/>
              <a:t>1</a:t>
            </a:r>
            <a:r>
              <a:rPr lang="ja-JP" altLang="ja-JP" sz="2400" dirty="0"/>
              <a:t>秒毎のデータへ変換した．</a:t>
            </a:r>
            <a:endParaRPr kumimoji="1" lang="ja-JP" altLang="en-US" sz="2400" dirty="0"/>
          </a:p>
        </p:txBody>
      </p:sp>
      <p:sp>
        <p:nvSpPr>
          <p:cNvPr id="5" name="テキスト ボックス 4"/>
          <p:cNvSpPr txBox="1"/>
          <p:nvPr/>
        </p:nvSpPr>
        <p:spPr>
          <a:xfrm>
            <a:off x="1939924" y="3015299"/>
            <a:ext cx="5807076" cy="2246769"/>
          </a:xfrm>
          <a:prstGeom prst="rect">
            <a:avLst/>
          </a:prstGeom>
          <a:noFill/>
        </p:spPr>
        <p:txBody>
          <a:bodyPr wrap="square" rtlCol="0">
            <a:spAutoFit/>
          </a:bodyPr>
          <a:lstStyle/>
          <a:p>
            <a:r>
              <a:rPr kumimoji="1" lang="en-US" altLang="ja-JP" sz="2800" dirty="0" smtClean="0"/>
              <a:t>10  </a:t>
            </a:r>
            <a:r>
              <a:rPr kumimoji="1" lang="ja-JP" altLang="en-US" sz="2800" dirty="0" smtClean="0"/>
              <a:t>→  </a:t>
            </a:r>
            <a:r>
              <a:rPr kumimoji="1" lang="en-US" altLang="ja-JP" sz="2800" dirty="0" smtClean="0"/>
              <a:t>{</a:t>
            </a:r>
            <a:r>
              <a:rPr kumimoji="1" lang="en-US" altLang="ja-JP" sz="2800" u="sng" dirty="0" smtClean="0"/>
              <a:t>1,0,0,0,0,0</a:t>
            </a:r>
            <a:r>
              <a:rPr kumimoji="1" lang="en-US" altLang="ja-JP" sz="2800" dirty="0" smtClean="0"/>
              <a:t>,1,0,0,0,0,0,1,0,…}</a:t>
            </a:r>
          </a:p>
          <a:p>
            <a:pPr marL="457200" indent="-457200">
              <a:buAutoNum type="arabicPlain" startAt="20"/>
            </a:pPr>
            <a:r>
              <a:rPr lang="ja-JP" altLang="en-US" sz="2800" dirty="0" smtClean="0"/>
              <a:t> →  </a:t>
            </a:r>
            <a:r>
              <a:rPr lang="en-US" altLang="ja-JP" sz="2800" dirty="0" smtClean="0"/>
              <a:t>{</a:t>
            </a:r>
            <a:r>
              <a:rPr lang="en-US" altLang="ja-JP" sz="2800" u="sng" dirty="0" smtClean="0"/>
              <a:t>1,0,0,1,0,0</a:t>
            </a:r>
            <a:r>
              <a:rPr lang="en-US" altLang="ja-JP" sz="2800" dirty="0" smtClean="0"/>
              <a:t>,1,0,0,1,0,0,1,0,…}</a:t>
            </a:r>
          </a:p>
          <a:p>
            <a:pPr marL="457200" indent="-457200">
              <a:buAutoNum type="arabicPlain" startAt="30"/>
            </a:pPr>
            <a:r>
              <a:rPr lang="ja-JP" altLang="en-US" sz="2800" dirty="0" smtClean="0"/>
              <a:t> →  </a:t>
            </a:r>
            <a:r>
              <a:rPr lang="en-US" altLang="ja-JP" sz="2800" dirty="0" smtClean="0"/>
              <a:t>{</a:t>
            </a:r>
            <a:r>
              <a:rPr lang="en-US" altLang="ja-JP" sz="2800" u="sng" dirty="0" smtClean="0"/>
              <a:t>1,0,1,0,1,0</a:t>
            </a:r>
            <a:r>
              <a:rPr lang="en-US" altLang="ja-JP" sz="2800" dirty="0" smtClean="0"/>
              <a:t>,1,0,1,0,1,0,1,0,…}</a:t>
            </a:r>
          </a:p>
          <a:p>
            <a:endParaRPr lang="en-US" altLang="ja-JP" sz="2800" dirty="0" smtClean="0"/>
          </a:p>
          <a:p>
            <a:r>
              <a:rPr kumimoji="1" lang="en-US" altLang="ja-JP" sz="2800" dirty="0" smtClean="0"/>
              <a:t>50  </a:t>
            </a:r>
            <a:r>
              <a:rPr kumimoji="1" lang="ja-JP" altLang="en-US" sz="2800" dirty="0" smtClean="0"/>
              <a:t>→  </a:t>
            </a:r>
            <a:r>
              <a:rPr kumimoji="1" lang="en-US" altLang="ja-JP" sz="2800" dirty="0" smtClean="0"/>
              <a:t>{</a:t>
            </a:r>
            <a:r>
              <a:rPr kumimoji="1" lang="en-US" altLang="ja-JP" sz="2800" u="sng" dirty="0" smtClean="0"/>
              <a:t>2,0,1,1,1,0</a:t>
            </a:r>
            <a:r>
              <a:rPr kumimoji="1" lang="en-US" altLang="ja-JP" sz="2800" dirty="0" smtClean="0"/>
              <a:t>,2,0,1,1,1,0,2,0,…}</a:t>
            </a:r>
            <a:endParaRPr kumimoji="1" lang="ja-JP" altLang="en-US" sz="2800" dirty="0"/>
          </a:p>
        </p:txBody>
      </p:sp>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xmlns="" val="20000"/>
                    </a:ext>
                  </a:extLst>
                </a:gridCol>
                <a:gridCol w="4171001">
                  <a:extLst>
                    <a:ext uri="{9D8B030D-6E8A-4147-A177-3AD203B41FA5}">
                      <a16:colId xmlns:a16="http://schemas.microsoft.com/office/drawing/2014/main" xmlns=""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xmlns="" val="2875436721"/>
                    </a:ext>
                  </a:extLst>
                </a:gridCol>
                <a:gridCol w="926595">
                  <a:extLst>
                    <a:ext uri="{9D8B030D-6E8A-4147-A177-3AD203B41FA5}">
                      <a16:colId xmlns:a16="http://schemas.microsoft.com/office/drawing/2014/main" xmlns="" val="3183250735"/>
                    </a:ext>
                  </a:extLst>
                </a:gridCol>
                <a:gridCol w="926595">
                  <a:extLst>
                    <a:ext uri="{9D8B030D-6E8A-4147-A177-3AD203B41FA5}">
                      <a16:colId xmlns:a16="http://schemas.microsoft.com/office/drawing/2014/main" xmlns="" val="1752768818"/>
                    </a:ext>
                  </a:extLst>
                </a:gridCol>
                <a:gridCol w="996846">
                  <a:extLst>
                    <a:ext uri="{9D8B030D-6E8A-4147-A177-3AD203B41FA5}">
                      <a16:colId xmlns:a16="http://schemas.microsoft.com/office/drawing/2014/main" xmlns=""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3207</TotalTime>
  <Words>2123</Words>
  <Application>Microsoft Office PowerPoint</Application>
  <PresentationFormat>画面に合わせる (4:3)</PresentationFormat>
  <Paragraphs>543</Paragraphs>
  <Slides>56</Slides>
  <Notes>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56</vt:i4>
      </vt:variant>
    </vt:vector>
  </HeadingPairs>
  <TitlesOfParts>
    <vt:vector size="70"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Wingdings</vt:lpstr>
      <vt:lpstr>Office テーマ</vt:lpstr>
      <vt:lpstr>広域センサネットワークを用いたトラッキングサービスにおける サービスに不要なプライバシデータ流出比の定量評価</vt:lpstr>
      <vt:lpstr>目次</vt:lpstr>
      <vt:lpstr>あらまし</vt:lpstr>
      <vt:lpstr>あらまし</vt:lpstr>
      <vt:lpstr>あらまし</vt:lpstr>
      <vt:lpstr>あらまし</vt:lpstr>
      <vt:lpstr>あらまし</vt:lpstr>
      <vt:lpstr>あらまし</vt:lpstr>
      <vt:lpstr>既存研究</vt:lpstr>
      <vt:lpstr>既存研究</vt:lpstr>
      <vt:lpstr>既存研究</vt:lpstr>
      <vt:lpstr>既存研究</vt:lpstr>
      <vt:lpstr>研究動機</vt:lpstr>
      <vt:lpstr>研究動機</vt:lpstr>
      <vt:lpstr>研究動機</vt:lpstr>
      <vt:lpstr>旧数理モデル</vt:lpstr>
      <vt:lpstr>新数理モデル</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シミュレーション結果</vt:lpstr>
      <vt:lpstr>まとめ</vt:lpstr>
      <vt:lpstr>PowerPoint プレゼンテーション</vt:lpstr>
      <vt:lpstr>PowerPoint プレゼンテーション</vt:lpstr>
      <vt:lpstr>あらまし</vt:lpstr>
      <vt:lpstr>あらまし</vt:lpstr>
      <vt:lpstr>シミュレーション設計</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田村 崚</cp:lastModifiedBy>
  <cp:revision>266</cp:revision>
  <dcterms:created xsi:type="dcterms:W3CDTF">2018-06-05T10:45:52Z</dcterms:created>
  <dcterms:modified xsi:type="dcterms:W3CDTF">2019-03-03T19:35:01Z</dcterms:modified>
</cp:coreProperties>
</file>